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10" r:id="rId3"/>
    <p:sldId id="411" r:id="rId4"/>
    <p:sldId id="412" r:id="rId5"/>
    <p:sldId id="376" r:id="rId6"/>
    <p:sldId id="413" r:id="rId7"/>
    <p:sldId id="414" r:id="rId8"/>
    <p:sldId id="415" r:id="rId9"/>
    <p:sldId id="375" r:id="rId10"/>
    <p:sldId id="361" r:id="rId11"/>
    <p:sldId id="408" r:id="rId12"/>
    <p:sldId id="401" r:id="rId13"/>
    <p:sldId id="407" r:id="rId1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C206"/>
    <a:srgbClr val="009A46"/>
    <a:srgbClr val="FF3300"/>
    <a:srgbClr val="CC3300"/>
    <a:srgbClr val="F0340E"/>
    <a:srgbClr val="FF9900"/>
    <a:srgbClr val="FFCC00"/>
    <a:srgbClr val="FFFFCC"/>
    <a:srgbClr val="FFCC99"/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57" autoAdjust="0"/>
  </p:normalViewPr>
  <p:slideViewPr>
    <p:cSldViewPr>
      <p:cViewPr>
        <p:scale>
          <a:sx n="75" d="100"/>
          <a:sy n="75" d="100"/>
        </p:scale>
        <p:origin x="-117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24646-6543-48C9-B34B-D1A864FE380F}" type="doc">
      <dgm:prSet loTypeId="urn:microsoft.com/office/officeart/2008/layout/RadialCluster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D9948-987D-4659-B26B-056C736D0CA4}">
      <dgm:prSet phldrT="[Текст]" custT="1"/>
      <dgm:spPr/>
      <dgm:t>
        <a:bodyPr/>
        <a:lstStyle/>
        <a:p>
          <a:endParaRPr lang="ru-RU"/>
        </a:p>
      </dgm:t>
    </dgm:pt>
    <dgm:pt modelId="{0F969CF0-152C-497F-BED7-21A28D28CFCC}" type="parTrans" cxnId="{C612FEB9-BE20-4DF7-90A3-57EC5D77E0E2}">
      <dgm:prSet/>
      <dgm:spPr/>
      <dgm:t>
        <a:bodyPr/>
        <a:lstStyle/>
        <a:p>
          <a:endParaRPr lang="ru-RU" sz="1200"/>
        </a:p>
      </dgm:t>
    </dgm:pt>
    <dgm:pt modelId="{53BD8DBB-D1EE-4DF0-BE92-DDD40D4D25DD}" type="sibTrans" cxnId="{C612FEB9-BE20-4DF7-90A3-57EC5D77E0E2}">
      <dgm:prSet/>
      <dgm:spPr/>
      <dgm:t>
        <a:bodyPr/>
        <a:lstStyle/>
        <a:p>
          <a:endParaRPr lang="ru-RU" sz="1200"/>
        </a:p>
      </dgm:t>
    </dgm:pt>
    <dgm:pt modelId="{F12ECACE-3248-42D4-B787-A0F806DE105B}">
      <dgm:prSet custT="1"/>
      <dgm:spPr/>
      <dgm:t>
        <a:bodyPr/>
        <a:lstStyle/>
        <a:p>
          <a:endParaRPr lang="ru-RU"/>
        </a:p>
      </dgm:t>
    </dgm:pt>
    <dgm:pt modelId="{0645FE21-3AB5-457F-B8F3-0B8AA10722B9}" type="parTrans" cxnId="{DC479254-A346-4CC0-8A4C-9D05EDACBC19}">
      <dgm:prSet/>
      <dgm:spPr/>
      <dgm:t>
        <a:bodyPr/>
        <a:lstStyle/>
        <a:p>
          <a:endParaRPr lang="ru-RU" sz="1200"/>
        </a:p>
      </dgm:t>
    </dgm:pt>
    <dgm:pt modelId="{F085B7BD-CB9F-455D-BBBD-1A0F7962E3B8}" type="sibTrans" cxnId="{DC479254-A346-4CC0-8A4C-9D05EDACBC19}">
      <dgm:prSet/>
      <dgm:spPr/>
      <dgm:t>
        <a:bodyPr/>
        <a:lstStyle/>
        <a:p>
          <a:endParaRPr lang="ru-RU" sz="1200"/>
        </a:p>
      </dgm:t>
    </dgm:pt>
    <dgm:pt modelId="{5ADF13B8-5782-4400-ABDF-44037E465498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1" i="0" u="none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Уменьшенная стоимость обслуживания и ремонта двигателя. </a:t>
          </a:r>
        </a:p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Простота    конструкции   РИД предопределяет снижение стоимости его ремонта   по сравнению с асинхронным двигателем на 20 – 30%.</a:t>
          </a:r>
          <a:endParaRPr lang="ru-RU" sz="1200" dirty="0"/>
        </a:p>
      </dgm:t>
    </dgm:pt>
    <dgm:pt modelId="{5D9EE562-9849-404D-BB53-1BC3F14FE415}" type="parTrans" cxnId="{93521758-7C65-43C0-9A39-33AF64AC477D}">
      <dgm:prSet/>
      <dgm:spPr/>
      <dgm:t>
        <a:bodyPr/>
        <a:lstStyle/>
        <a:p>
          <a:endParaRPr lang="ru-RU" sz="1200"/>
        </a:p>
      </dgm:t>
    </dgm:pt>
    <dgm:pt modelId="{67754283-791D-4081-8781-23786AF56E0A}" type="sibTrans" cxnId="{93521758-7C65-43C0-9A39-33AF64AC477D}">
      <dgm:prSet/>
      <dgm:spPr/>
      <dgm:t>
        <a:bodyPr/>
        <a:lstStyle/>
        <a:p>
          <a:endParaRPr lang="ru-RU" sz="1200"/>
        </a:p>
      </dgm:t>
    </dgm:pt>
    <dgm:pt modelId="{DC576F08-F8E8-4F68-B949-BE24C179EE75}">
      <dgm:prSet phldrT="[Текст]" custT="1"/>
      <dgm:spPr>
        <a:solidFill>
          <a:srgbClr val="00206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ru-RU" sz="1400" b="1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Снижение электромагнитных помех.</a:t>
          </a:r>
        </a:p>
        <a:p>
          <a:pPr rtl="0">
            <a:spcAft>
              <a:spcPct val="35000"/>
            </a:spcAft>
          </a:pP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Снижение  уровня высокочастотных электромагнитных излучений обусловлено значительно меньшим значением паразитной емкости сосредоточенной обмотки статора по сравнению с асинхронным приводом.</a:t>
          </a:r>
          <a:endParaRPr lang="ru-RU" sz="1200" dirty="0"/>
        </a:p>
      </dgm:t>
    </dgm:pt>
    <dgm:pt modelId="{F4562D20-6DD0-45B0-8A60-1D9E441FF164}" type="parTrans" cxnId="{A8FF3ABA-868C-4660-8891-0C9C74749A46}">
      <dgm:prSet/>
      <dgm:spPr/>
      <dgm:t>
        <a:bodyPr/>
        <a:lstStyle/>
        <a:p>
          <a:endParaRPr lang="ru-RU" sz="1200"/>
        </a:p>
      </dgm:t>
    </dgm:pt>
    <dgm:pt modelId="{5D79483F-B85D-44D7-ADB0-DCCA0F519FB9}" type="sibTrans" cxnId="{A8FF3ABA-868C-4660-8891-0C9C74749A46}">
      <dgm:prSet/>
      <dgm:spPr/>
      <dgm:t>
        <a:bodyPr/>
        <a:lstStyle/>
        <a:p>
          <a:endParaRPr lang="ru-RU" sz="1200"/>
        </a:p>
      </dgm:t>
    </dgm:pt>
    <dgm:pt modelId="{07722312-8BDF-469D-ABCD-64A01C2963F8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Живучесть</a:t>
          </a:r>
          <a:r>
            <a:rPr lang="ru-RU" sz="12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Повышенная живучесть ИЭП обеспечивается благодаря магнитной независимости фазных обмоток в РИД и электрической независимости фазных блоков в АИН. В случае выхода из строя какой-либо одной или нескольких фаз не приводит к полной потере работоспособности привода.</a:t>
          </a:r>
          <a:endParaRPr lang="ru-RU" sz="1200" dirty="0"/>
        </a:p>
      </dgm:t>
    </dgm:pt>
    <dgm:pt modelId="{164DA8A9-ADBA-4CC6-A903-90DE20D4F479}" type="parTrans" cxnId="{2D8D8985-1384-42D6-8CB9-E6410592990C}">
      <dgm:prSet/>
      <dgm:spPr/>
      <dgm:t>
        <a:bodyPr/>
        <a:lstStyle/>
        <a:p>
          <a:endParaRPr lang="ru-RU" sz="1200"/>
        </a:p>
      </dgm:t>
    </dgm:pt>
    <dgm:pt modelId="{DD0D8B69-7C54-446F-BC0D-ABD6F12749C0}" type="sibTrans" cxnId="{2D8D8985-1384-42D6-8CB9-E6410592990C}">
      <dgm:prSet/>
      <dgm:spPr/>
      <dgm:t>
        <a:bodyPr/>
        <a:lstStyle/>
        <a:p>
          <a:endParaRPr lang="ru-RU" sz="1200"/>
        </a:p>
      </dgm:t>
    </dgm:pt>
    <dgm:pt modelId="{7567A512-7BAC-42D8-9796-C4F8C37E7A29}">
      <dgm:prSet custT="1"/>
      <dgm:spPr>
        <a:solidFill>
          <a:srgbClr val="002060"/>
        </a:solidFill>
      </dgm:spPr>
      <dgm:t>
        <a:bodyPr/>
        <a:lstStyle/>
        <a:p>
          <a:r>
            <a:rPr lang="ru-RU" sz="1400" b="1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Эксплуатационная надежность электропривода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Предельно простая конструкция статорной обмотки с сосредоточенными обмотками и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безобмоточный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ротор.  Преобразователь устойчив к коротким замыканиям (исключен режим сквозного пробоя плеча).</a:t>
          </a:r>
          <a:endParaRPr lang="ru-RU" sz="1200" dirty="0"/>
        </a:p>
      </dgm:t>
    </dgm:pt>
    <dgm:pt modelId="{F136804C-1066-4907-921E-4723C4F5C336}" type="parTrans" cxnId="{78D9C200-B974-4A06-8161-24BBFCCF560E}">
      <dgm:prSet/>
      <dgm:spPr/>
      <dgm:t>
        <a:bodyPr/>
        <a:lstStyle/>
        <a:p>
          <a:endParaRPr lang="ru-RU" sz="1200"/>
        </a:p>
      </dgm:t>
    </dgm:pt>
    <dgm:pt modelId="{3522D61B-0F97-4D79-805E-DF2D1F0DEF1F}" type="sibTrans" cxnId="{78D9C200-B974-4A06-8161-24BBFCCF560E}">
      <dgm:prSet/>
      <dgm:spPr/>
      <dgm:t>
        <a:bodyPr/>
        <a:lstStyle/>
        <a:p>
          <a:endParaRPr lang="ru-RU" sz="1200"/>
        </a:p>
      </dgm:t>
    </dgm:pt>
    <dgm:pt modelId="{31389438-37EF-4124-BC88-97AEBFB2C852}">
      <dgm:prSet phldrT="[Текст]" custT="1"/>
      <dgm:spPr>
        <a:solidFill>
          <a:schemeClr val="tx2"/>
        </a:solidFill>
      </dgm:spPr>
      <dgm:t>
        <a:bodyPr/>
        <a:lstStyle/>
        <a:p>
          <a:pPr rtl="0"/>
          <a:r>
            <a:rPr lang="ru-RU" sz="12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ВИЭП</a:t>
          </a:r>
          <a:endParaRPr lang="ru-RU" sz="1200" dirty="0"/>
        </a:p>
      </dgm:t>
    </dgm:pt>
    <dgm:pt modelId="{BE659575-A786-4ABB-AEBD-2336001D61C6}" type="sibTrans" cxnId="{24AAF91E-AA46-4809-BE8E-6B9359767B05}">
      <dgm:prSet/>
      <dgm:spPr/>
      <dgm:t>
        <a:bodyPr/>
        <a:lstStyle/>
        <a:p>
          <a:endParaRPr lang="ru-RU" sz="1200"/>
        </a:p>
      </dgm:t>
    </dgm:pt>
    <dgm:pt modelId="{19AA07DA-2A21-4171-85D4-B6B05A52C22E}" type="parTrans" cxnId="{24AAF91E-AA46-4809-BE8E-6B9359767B05}">
      <dgm:prSet/>
      <dgm:spPr/>
      <dgm:t>
        <a:bodyPr/>
        <a:lstStyle/>
        <a:p>
          <a:endParaRPr lang="ru-RU" sz="1200"/>
        </a:p>
      </dgm:t>
    </dgm:pt>
    <dgm:pt modelId="{0F7215FB-9DA1-4A82-9FCF-6848E1DC26A9}">
      <dgm:prSet phldrT="[Текст]" custT="1"/>
      <dgm:spPr>
        <a:solidFill>
          <a:srgbClr val="002060"/>
        </a:solidFill>
      </dgm:spPr>
      <dgm:t>
        <a:bodyPr/>
        <a:lstStyle/>
        <a:p>
          <a:pPr rtl="0"/>
          <a:r>
            <a:rPr lang="ru-RU" sz="1400" b="1" i="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Энергоэффективность</a:t>
          </a:r>
          <a:r>
            <a:rPr lang="ru-RU" sz="1400" b="1" i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</a:p>
        <a:p>
          <a:pPr rtl="0"/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Снижение энергопотребления обусловлено более  высоким значением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к.п.д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. в широком диапазоне частот вращения и нагрузок по сравнению с асинхронными машинами за счет отсутствия обмоток на роторе.</a:t>
          </a:r>
          <a:endParaRPr lang="ru-RU" sz="1200" dirty="0"/>
        </a:p>
      </dgm:t>
    </dgm:pt>
    <dgm:pt modelId="{D500551F-BA9C-4924-ACBB-27B556975DA4}" type="sibTrans" cxnId="{BD1814BC-D130-4CF7-B077-85D13C8FC994}">
      <dgm:prSet/>
      <dgm:spPr/>
      <dgm:t>
        <a:bodyPr/>
        <a:lstStyle/>
        <a:p>
          <a:endParaRPr lang="ru-RU" sz="1200"/>
        </a:p>
      </dgm:t>
    </dgm:pt>
    <dgm:pt modelId="{C8786736-EC6E-4F53-BC85-E693BCF6933A}" type="parTrans" cxnId="{BD1814BC-D130-4CF7-B077-85D13C8FC994}">
      <dgm:prSet/>
      <dgm:spPr/>
      <dgm:t>
        <a:bodyPr/>
        <a:lstStyle/>
        <a:p>
          <a:endParaRPr lang="ru-RU" sz="1200"/>
        </a:p>
      </dgm:t>
    </dgm:pt>
    <dgm:pt modelId="{2ED55138-D20A-4A68-8113-EAAC7230FB94}" type="pres">
      <dgm:prSet presAssocID="{15C24646-6543-48C9-B34B-D1A864FE380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9550D9-A2B1-44C0-8950-8791ED760AA1}" type="pres">
      <dgm:prSet presAssocID="{31389438-37EF-4124-BC88-97AEBFB2C852}" presName="singleCycle" presStyleCnt="0"/>
      <dgm:spPr/>
    </dgm:pt>
    <dgm:pt modelId="{22EDB97B-8AB5-4D6C-837C-AAC714261C07}" type="pres">
      <dgm:prSet presAssocID="{31389438-37EF-4124-BC88-97AEBFB2C852}" presName="singleCenter" presStyleLbl="node1" presStyleIdx="0" presStyleCnt="6" custScaleX="101843" custScaleY="95108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9141177B-B55A-4F4D-A26E-CB3243ED2DD9}" type="pres">
      <dgm:prSet presAssocID="{C8786736-EC6E-4F53-BC85-E693BCF6933A}" presName="Name56" presStyleLbl="parChTrans1D2" presStyleIdx="0" presStyleCnt="5"/>
      <dgm:spPr/>
      <dgm:t>
        <a:bodyPr/>
        <a:lstStyle/>
        <a:p>
          <a:endParaRPr lang="ru-RU"/>
        </a:p>
      </dgm:t>
    </dgm:pt>
    <dgm:pt modelId="{7EA3DADD-97C5-407A-A9B6-D7E366C176AA}" type="pres">
      <dgm:prSet presAssocID="{0F7215FB-9DA1-4A82-9FCF-6848E1DC26A9}" presName="text0" presStyleLbl="node1" presStyleIdx="1" presStyleCnt="6" custScaleX="206094" custScaleY="160668" custRadScaleRad="89026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3BD6B-42CC-4BCC-89AB-ECAE07E02243}" type="pres">
      <dgm:prSet presAssocID="{5D9EE562-9849-404D-BB53-1BC3F14FE415}" presName="Name56" presStyleLbl="parChTrans1D2" presStyleIdx="1" presStyleCnt="5"/>
      <dgm:spPr/>
      <dgm:t>
        <a:bodyPr/>
        <a:lstStyle/>
        <a:p>
          <a:endParaRPr lang="ru-RU"/>
        </a:p>
      </dgm:t>
    </dgm:pt>
    <dgm:pt modelId="{9B377DE2-45A1-4B92-89CE-C7FBCA3550B8}" type="pres">
      <dgm:prSet presAssocID="{5ADF13B8-5782-4400-ABDF-44037E465498}" presName="text0" presStyleLbl="node1" presStyleIdx="2" presStyleCnt="6" custScaleX="221683" custScaleY="164195" custRadScaleRad="110085" custRadScaleInc="6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D4247-B1D0-43D9-9B80-7108B018772C}" type="pres">
      <dgm:prSet presAssocID="{F4562D20-6DD0-45B0-8A60-1D9E441FF164}" presName="Name56" presStyleLbl="parChTrans1D2" presStyleIdx="2" presStyleCnt="5"/>
      <dgm:spPr/>
      <dgm:t>
        <a:bodyPr/>
        <a:lstStyle/>
        <a:p>
          <a:endParaRPr lang="ru-RU"/>
        </a:p>
      </dgm:t>
    </dgm:pt>
    <dgm:pt modelId="{BE3DAB8D-264B-4A01-A82D-23FAE22AECF4}" type="pres">
      <dgm:prSet presAssocID="{DC576F08-F8E8-4F68-B949-BE24C179EE75}" presName="text0" presStyleLbl="node1" presStyleIdx="3" presStyleCnt="6" custScaleX="247144" custScaleY="161915" custRadScaleRad="126955" custRadScaleInc="-55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BF31E-3185-47E3-A56B-EBB5807E28D4}" type="pres">
      <dgm:prSet presAssocID="{164DA8A9-ADBA-4CC6-A903-90DE20D4F479}" presName="Name56" presStyleLbl="parChTrans1D2" presStyleIdx="3" presStyleCnt="5"/>
      <dgm:spPr/>
      <dgm:t>
        <a:bodyPr/>
        <a:lstStyle/>
        <a:p>
          <a:endParaRPr lang="ru-RU"/>
        </a:p>
      </dgm:t>
    </dgm:pt>
    <dgm:pt modelId="{02E22142-A25A-4015-BAB7-8EE82D9A31EA}" type="pres">
      <dgm:prSet presAssocID="{07722312-8BDF-469D-ABCD-64A01C2963F8}" presName="text0" presStyleLbl="node1" presStyleIdx="4" presStyleCnt="6" custScaleX="261215" custScaleY="163385" custRadScaleRad="131179" custRadScaleInc="59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1A031-6A62-42D2-A755-8EC08F9795A9}" type="pres">
      <dgm:prSet presAssocID="{F136804C-1066-4907-921E-4723C4F5C336}" presName="Name56" presStyleLbl="parChTrans1D2" presStyleIdx="4" presStyleCnt="5"/>
      <dgm:spPr/>
      <dgm:t>
        <a:bodyPr/>
        <a:lstStyle/>
        <a:p>
          <a:endParaRPr lang="ru-RU"/>
        </a:p>
      </dgm:t>
    </dgm:pt>
    <dgm:pt modelId="{3BDAD23A-CFC6-4A90-8D52-33C174137F64}" type="pres">
      <dgm:prSet presAssocID="{7567A512-7BAC-42D8-9796-C4F8C37E7A29}" presName="text0" presStyleLbl="node1" presStyleIdx="5" presStyleCnt="6" custScaleX="244549" custScaleY="168214" custRadScaleRad="115758" custRadScaleInc="-5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BFFFAC-C556-452E-B718-510962886079}" type="presOf" srcId="{DC576F08-F8E8-4F68-B949-BE24C179EE75}" destId="{BE3DAB8D-264B-4A01-A82D-23FAE22AECF4}" srcOrd="0" destOrd="0" presId="urn:microsoft.com/office/officeart/2008/layout/RadialCluster"/>
    <dgm:cxn modelId="{733036CC-ACC4-446B-B72B-F663C4DABEAB}" type="presOf" srcId="{F136804C-1066-4907-921E-4723C4F5C336}" destId="{2241A031-6A62-42D2-A755-8EC08F9795A9}" srcOrd="0" destOrd="0" presId="urn:microsoft.com/office/officeart/2008/layout/RadialCluster"/>
    <dgm:cxn modelId="{02739F2C-66D3-459B-B4E2-403B77E98605}" type="presOf" srcId="{7567A512-7BAC-42D8-9796-C4F8C37E7A29}" destId="{3BDAD23A-CFC6-4A90-8D52-33C174137F64}" srcOrd="0" destOrd="0" presId="urn:microsoft.com/office/officeart/2008/layout/RadialCluster"/>
    <dgm:cxn modelId="{2D8D8985-1384-42D6-8CB9-E6410592990C}" srcId="{31389438-37EF-4124-BC88-97AEBFB2C852}" destId="{07722312-8BDF-469D-ABCD-64A01C2963F8}" srcOrd="3" destOrd="0" parTransId="{164DA8A9-ADBA-4CC6-A903-90DE20D4F479}" sibTransId="{DD0D8B69-7C54-446F-BC0D-ABD6F12749C0}"/>
    <dgm:cxn modelId="{93521758-7C65-43C0-9A39-33AF64AC477D}" srcId="{31389438-37EF-4124-BC88-97AEBFB2C852}" destId="{5ADF13B8-5782-4400-ABDF-44037E465498}" srcOrd="1" destOrd="0" parTransId="{5D9EE562-9849-404D-BB53-1BC3F14FE415}" sibTransId="{67754283-791D-4081-8781-23786AF56E0A}"/>
    <dgm:cxn modelId="{24AAF91E-AA46-4809-BE8E-6B9359767B05}" srcId="{15C24646-6543-48C9-B34B-D1A864FE380F}" destId="{31389438-37EF-4124-BC88-97AEBFB2C852}" srcOrd="0" destOrd="0" parTransId="{19AA07DA-2A21-4171-85D4-B6B05A52C22E}" sibTransId="{BE659575-A786-4ABB-AEBD-2336001D61C6}"/>
    <dgm:cxn modelId="{A8FF3ABA-868C-4660-8891-0C9C74749A46}" srcId="{31389438-37EF-4124-BC88-97AEBFB2C852}" destId="{DC576F08-F8E8-4F68-B949-BE24C179EE75}" srcOrd="2" destOrd="0" parTransId="{F4562D20-6DD0-45B0-8A60-1D9E441FF164}" sibTransId="{5D79483F-B85D-44D7-ADB0-DCCA0F519FB9}"/>
    <dgm:cxn modelId="{F397D8B6-38C3-41A9-8D90-CDE86A859C5C}" type="presOf" srcId="{07722312-8BDF-469D-ABCD-64A01C2963F8}" destId="{02E22142-A25A-4015-BAB7-8EE82D9A31EA}" srcOrd="0" destOrd="0" presId="urn:microsoft.com/office/officeart/2008/layout/RadialCluster"/>
    <dgm:cxn modelId="{5AA4248C-C0CA-4711-A29B-1D446D3A5A29}" type="presOf" srcId="{5D9EE562-9849-404D-BB53-1BC3F14FE415}" destId="{1C43BD6B-42CC-4BCC-89AB-ECAE07E02243}" srcOrd="0" destOrd="0" presId="urn:microsoft.com/office/officeart/2008/layout/RadialCluster"/>
    <dgm:cxn modelId="{78D9C200-B974-4A06-8161-24BBFCCF560E}" srcId="{31389438-37EF-4124-BC88-97AEBFB2C852}" destId="{7567A512-7BAC-42D8-9796-C4F8C37E7A29}" srcOrd="4" destOrd="0" parTransId="{F136804C-1066-4907-921E-4723C4F5C336}" sibTransId="{3522D61B-0F97-4D79-805E-DF2D1F0DEF1F}"/>
    <dgm:cxn modelId="{886C070A-5D7B-4892-A0D8-632EEA1FC998}" type="presOf" srcId="{31389438-37EF-4124-BC88-97AEBFB2C852}" destId="{22EDB97B-8AB5-4D6C-837C-AAC714261C07}" srcOrd="0" destOrd="0" presId="urn:microsoft.com/office/officeart/2008/layout/RadialCluster"/>
    <dgm:cxn modelId="{62CBD5D2-394B-42DB-8E80-E7A793678EF9}" type="presOf" srcId="{0F7215FB-9DA1-4A82-9FCF-6848E1DC26A9}" destId="{7EA3DADD-97C5-407A-A9B6-D7E366C176AA}" srcOrd="0" destOrd="0" presId="urn:microsoft.com/office/officeart/2008/layout/RadialCluster"/>
    <dgm:cxn modelId="{AE5251A0-758C-4881-8C7C-AAEB3370A765}" type="presOf" srcId="{15C24646-6543-48C9-B34B-D1A864FE380F}" destId="{2ED55138-D20A-4A68-8113-EAAC7230FB94}" srcOrd="0" destOrd="0" presId="urn:microsoft.com/office/officeart/2008/layout/RadialCluster"/>
    <dgm:cxn modelId="{C612FEB9-BE20-4DF7-90A3-57EC5D77E0E2}" srcId="{15C24646-6543-48C9-B34B-D1A864FE380F}" destId="{E73D9948-987D-4659-B26B-056C736D0CA4}" srcOrd="1" destOrd="0" parTransId="{0F969CF0-152C-497F-BED7-21A28D28CFCC}" sibTransId="{53BD8DBB-D1EE-4DF0-BE92-DDD40D4D25DD}"/>
    <dgm:cxn modelId="{E4631F96-601C-46A4-B79C-6A8D6308BCC9}" type="presOf" srcId="{5ADF13B8-5782-4400-ABDF-44037E465498}" destId="{9B377DE2-45A1-4B92-89CE-C7FBCA3550B8}" srcOrd="0" destOrd="0" presId="urn:microsoft.com/office/officeart/2008/layout/RadialCluster"/>
    <dgm:cxn modelId="{DC479254-A346-4CC0-8A4C-9D05EDACBC19}" srcId="{15C24646-6543-48C9-B34B-D1A864FE380F}" destId="{F12ECACE-3248-42D4-B787-A0F806DE105B}" srcOrd="2" destOrd="0" parTransId="{0645FE21-3AB5-457F-B8F3-0B8AA10722B9}" sibTransId="{F085B7BD-CB9F-455D-BBBD-1A0F7962E3B8}"/>
    <dgm:cxn modelId="{AC365039-05A8-4C46-A67C-9D44359FC1F2}" type="presOf" srcId="{C8786736-EC6E-4F53-BC85-E693BCF6933A}" destId="{9141177B-B55A-4F4D-A26E-CB3243ED2DD9}" srcOrd="0" destOrd="0" presId="urn:microsoft.com/office/officeart/2008/layout/RadialCluster"/>
    <dgm:cxn modelId="{BD1814BC-D130-4CF7-B077-85D13C8FC994}" srcId="{31389438-37EF-4124-BC88-97AEBFB2C852}" destId="{0F7215FB-9DA1-4A82-9FCF-6848E1DC26A9}" srcOrd="0" destOrd="0" parTransId="{C8786736-EC6E-4F53-BC85-E693BCF6933A}" sibTransId="{D500551F-BA9C-4924-ACBB-27B556975DA4}"/>
    <dgm:cxn modelId="{D58F12E2-9C90-4FD5-84D5-2DB7B3C8386C}" type="presOf" srcId="{164DA8A9-ADBA-4CC6-A903-90DE20D4F479}" destId="{0F2BF31E-3185-47E3-A56B-EBB5807E28D4}" srcOrd="0" destOrd="0" presId="urn:microsoft.com/office/officeart/2008/layout/RadialCluster"/>
    <dgm:cxn modelId="{3779FD6A-1033-42A7-9505-BDA20BC034D3}" type="presOf" srcId="{F4562D20-6DD0-45B0-8A60-1D9E441FF164}" destId="{8EED4247-B1D0-43D9-9B80-7108B018772C}" srcOrd="0" destOrd="0" presId="urn:microsoft.com/office/officeart/2008/layout/RadialCluster"/>
    <dgm:cxn modelId="{5A0ACEED-2A7E-412A-A73E-A387E6EA3509}" type="presParOf" srcId="{2ED55138-D20A-4A68-8113-EAAC7230FB94}" destId="{FB9550D9-A2B1-44C0-8950-8791ED760AA1}" srcOrd="0" destOrd="0" presId="urn:microsoft.com/office/officeart/2008/layout/RadialCluster"/>
    <dgm:cxn modelId="{C32A051E-1662-4485-AADD-F1B5FA77F2ED}" type="presParOf" srcId="{FB9550D9-A2B1-44C0-8950-8791ED760AA1}" destId="{22EDB97B-8AB5-4D6C-837C-AAC714261C07}" srcOrd="0" destOrd="0" presId="urn:microsoft.com/office/officeart/2008/layout/RadialCluster"/>
    <dgm:cxn modelId="{C63864E9-50B7-4E6F-8E3E-F476BCA61393}" type="presParOf" srcId="{FB9550D9-A2B1-44C0-8950-8791ED760AA1}" destId="{9141177B-B55A-4F4D-A26E-CB3243ED2DD9}" srcOrd="1" destOrd="0" presId="urn:microsoft.com/office/officeart/2008/layout/RadialCluster"/>
    <dgm:cxn modelId="{917D8948-B47B-479E-A1CF-0A19C42333FC}" type="presParOf" srcId="{FB9550D9-A2B1-44C0-8950-8791ED760AA1}" destId="{7EA3DADD-97C5-407A-A9B6-D7E366C176AA}" srcOrd="2" destOrd="0" presId="urn:microsoft.com/office/officeart/2008/layout/RadialCluster"/>
    <dgm:cxn modelId="{B283D2A3-9227-4D16-B8E7-A59F31E644E9}" type="presParOf" srcId="{FB9550D9-A2B1-44C0-8950-8791ED760AA1}" destId="{1C43BD6B-42CC-4BCC-89AB-ECAE07E02243}" srcOrd="3" destOrd="0" presId="urn:microsoft.com/office/officeart/2008/layout/RadialCluster"/>
    <dgm:cxn modelId="{B8452415-33E6-4869-8223-0C8A762C7A71}" type="presParOf" srcId="{FB9550D9-A2B1-44C0-8950-8791ED760AA1}" destId="{9B377DE2-45A1-4B92-89CE-C7FBCA3550B8}" srcOrd="4" destOrd="0" presId="urn:microsoft.com/office/officeart/2008/layout/RadialCluster"/>
    <dgm:cxn modelId="{C4A54994-9CB9-46BC-B3BB-7FCCE8700F92}" type="presParOf" srcId="{FB9550D9-A2B1-44C0-8950-8791ED760AA1}" destId="{8EED4247-B1D0-43D9-9B80-7108B018772C}" srcOrd="5" destOrd="0" presId="urn:microsoft.com/office/officeart/2008/layout/RadialCluster"/>
    <dgm:cxn modelId="{FB488A4E-03B8-45BF-AAA9-B98C218E4B6D}" type="presParOf" srcId="{FB9550D9-A2B1-44C0-8950-8791ED760AA1}" destId="{BE3DAB8D-264B-4A01-A82D-23FAE22AECF4}" srcOrd="6" destOrd="0" presId="urn:microsoft.com/office/officeart/2008/layout/RadialCluster"/>
    <dgm:cxn modelId="{2A75B173-6F82-424F-A6BD-9BE88CF9AD20}" type="presParOf" srcId="{FB9550D9-A2B1-44C0-8950-8791ED760AA1}" destId="{0F2BF31E-3185-47E3-A56B-EBB5807E28D4}" srcOrd="7" destOrd="0" presId="urn:microsoft.com/office/officeart/2008/layout/RadialCluster"/>
    <dgm:cxn modelId="{B53C35A1-9FF4-4684-AF8F-EBE0A23F4A3E}" type="presParOf" srcId="{FB9550D9-A2B1-44C0-8950-8791ED760AA1}" destId="{02E22142-A25A-4015-BAB7-8EE82D9A31EA}" srcOrd="8" destOrd="0" presId="urn:microsoft.com/office/officeart/2008/layout/RadialCluster"/>
    <dgm:cxn modelId="{7B248086-8E03-4323-9FDF-45F0AF20221B}" type="presParOf" srcId="{FB9550D9-A2B1-44C0-8950-8791ED760AA1}" destId="{2241A031-6A62-42D2-A755-8EC08F9795A9}" srcOrd="9" destOrd="0" presId="urn:microsoft.com/office/officeart/2008/layout/RadialCluster"/>
    <dgm:cxn modelId="{1DB9627B-17E8-477F-84CB-4D08DEB28435}" type="presParOf" srcId="{FB9550D9-A2B1-44C0-8950-8791ED760AA1}" destId="{3BDAD23A-CFC6-4A90-8D52-33C174137F64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F91C6-E961-4538-9918-37B740DE8B5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94639-45BB-43D2-AE69-E945999E376A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Электропередача выполнена с использованием реактивных индукторных машин в качестве тяговых двигателей. 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gm:t>
    </dgm:pt>
    <dgm:pt modelId="{C05AA2E9-DA16-4E7B-A9AD-3D5AC37E8ADE}" type="par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77903FF9-128D-4F69-AEFF-EBDE6C43EECC}" type="sib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AC727E71-34B6-4FBC-971F-F467E2C2D49E}" type="pres">
      <dgm:prSet presAssocID="{D86F91C6-E961-4538-9918-37B740DE8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4E6B8-03D8-41BD-B71C-3D09D84359CF}" type="pres">
      <dgm:prSet presAssocID="{FFA94639-45BB-43D2-AE69-E945999E376A}" presName="parentLin" presStyleCnt="0"/>
      <dgm:spPr/>
      <dgm:t>
        <a:bodyPr/>
        <a:lstStyle/>
        <a:p>
          <a:endParaRPr lang="ru-RU"/>
        </a:p>
      </dgm:t>
    </dgm:pt>
    <dgm:pt modelId="{83BDD2AB-94E7-427D-95C6-FF3FE48F86D8}" type="pres">
      <dgm:prSet presAssocID="{FFA94639-45BB-43D2-AE69-E945999E376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57E8CF-CD5C-4757-B23A-558CD3A55850}" type="pres">
      <dgm:prSet presAssocID="{FFA94639-45BB-43D2-AE69-E945999E376A}" presName="parentText" presStyleLbl="node1" presStyleIdx="0" presStyleCnt="1" custScaleX="129329" custScaleY="23152" custLinFactNeighborX="-9910" custLinFactNeighborY="-31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A618-D7E2-46C3-8738-08975D57BCF6}" type="pres">
      <dgm:prSet presAssocID="{FFA94639-45BB-43D2-AE69-E945999E376A}" presName="negativeSpace" presStyleCnt="0"/>
      <dgm:spPr/>
      <dgm:t>
        <a:bodyPr/>
        <a:lstStyle/>
        <a:p>
          <a:endParaRPr lang="ru-RU"/>
        </a:p>
      </dgm:t>
    </dgm:pt>
    <dgm:pt modelId="{198CBA5C-0599-45B4-A6CB-0E6E4AB6B4E3}" type="pres">
      <dgm:prSet presAssocID="{FFA94639-45BB-43D2-AE69-E945999E376A}" presName="childText" presStyleLbl="conFgAcc1" presStyleIdx="0" presStyleCnt="1" custScaleX="99989" custScaleY="27473" custLinFactNeighborY="-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72942-42EC-429B-94F6-7A23B4F17AA1}" srcId="{D86F91C6-E961-4538-9918-37B740DE8B56}" destId="{FFA94639-45BB-43D2-AE69-E945999E376A}" srcOrd="0" destOrd="0" parTransId="{C05AA2E9-DA16-4E7B-A9AD-3D5AC37E8ADE}" sibTransId="{77903FF9-128D-4F69-AEFF-EBDE6C43EECC}"/>
    <dgm:cxn modelId="{5AA280D9-3688-4E8F-86D8-AB24D01EBCA5}" type="presOf" srcId="{FFA94639-45BB-43D2-AE69-E945999E376A}" destId="{83BDD2AB-94E7-427D-95C6-FF3FE48F86D8}" srcOrd="0" destOrd="0" presId="urn:microsoft.com/office/officeart/2005/8/layout/list1"/>
    <dgm:cxn modelId="{F7E4E2B6-CC58-40D4-B85A-B1543AB3061D}" type="presOf" srcId="{D86F91C6-E961-4538-9918-37B740DE8B56}" destId="{AC727E71-34B6-4FBC-971F-F467E2C2D49E}" srcOrd="0" destOrd="0" presId="urn:microsoft.com/office/officeart/2005/8/layout/list1"/>
    <dgm:cxn modelId="{E27035B7-3D4A-40EB-A7D3-EF131F06EC37}" type="presOf" srcId="{FFA94639-45BB-43D2-AE69-E945999E376A}" destId="{B757E8CF-CD5C-4757-B23A-558CD3A55850}" srcOrd="1" destOrd="0" presId="urn:microsoft.com/office/officeart/2005/8/layout/list1"/>
    <dgm:cxn modelId="{317F4D94-5E34-4501-AE65-5811B87BBDBA}" type="presParOf" srcId="{AC727E71-34B6-4FBC-971F-F467E2C2D49E}" destId="{8994E6B8-03D8-41BD-B71C-3D09D84359CF}" srcOrd="0" destOrd="0" presId="urn:microsoft.com/office/officeart/2005/8/layout/list1"/>
    <dgm:cxn modelId="{9F0E8129-162C-41A4-9D9A-C229A7797A39}" type="presParOf" srcId="{8994E6B8-03D8-41BD-B71C-3D09D84359CF}" destId="{83BDD2AB-94E7-427D-95C6-FF3FE48F86D8}" srcOrd="0" destOrd="0" presId="urn:microsoft.com/office/officeart/2005/8/layout/list1"/>
    <dgm:cxn modelId="{39801EFC-A082-4E27-A868-3D6B790E217D}" type="presParOf" srcId="{8994E6B8-03D8-41BD-B71C-3D09D84359CF}" destId="{B757E8CF-CD5C-4757-B23A-558CD3A55850}" srcOrd="1" destOrd="0" presId="urn:microsoft.com/office/officeart/2005/8/layout/list1"/>
    <dgm:cxn modelId="{518D9756-6ABF-4247-8572-6003AD5430B9}" type="presParOf" srcId="{AC727E71-34B6-4FBC-971F-F467E2C2D49E}" destId="{D987A618-D7E2-46C3-8738-08975D57BCF6}" srcOrd="1" destOrd="0" presId="urn:microsoft.com/office/officeart/2005/8/layout/list1"/>
    <dgm:cxn modelId="{2D9197F0-EFC8-4906-8B0D-17C45F0ED50B}" type="presParOf" srcId="{AC727E71-34B6-4FBC-971F-F467E2C2D49E}" destId="{198CBA5C-0599-45B4-A6CB-0E6E4AB6B4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6F91C6-E961-4538-9918-37B740DE8B5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94639-45BB-43D2-AE69-E945999E376A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Преобразование электрической энергии в электропередаче осуществляется посредством статических преобразователей, выполненных на основе использования IGBT-транзисторов. 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gm:t>
    </dgm:pt>
    <dgm:pt modelId="{C05AA2E9-DA16-4E7B-A9AD-3D5AC37E8ADE}" type="par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77903FF9-128D-4F69-AEFF-EBDE6C43EECC}" type="sib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AC727E71-34B6-4FBC-971F-F467E2C2D49E}" type="pres">
      <dgm:prSet presAssocID="{D86F91C6-E961-4538-9918-37B740DE8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4E6B8-03D8-41BD-B71C-3D09D84359CF}" type="pres">
      <dgm:prSet presAssocID="{FFA94639-45BB-43D2-AE69-E945999E376A}" presName="parentLin" presStyleCnt="0"/>
      <dgm:spPr/>
      <dgm:t>
        <a:bodyPr/>
        <a:lstStyle/>
        <a:p>
          <a:endParaRPr lang="ru-RU"/>
        </a:p>
      </dgm:t>
    </dgm:pt>
    <dgm:pt modelId="{83BDD2AB-94E7-427D-95C6-FF3FE48F86D8}" type="pres">
      <dgm:prSet presAssocID="{FFA94639-45BB-43D2-AE69-E945999E376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57E8CF-CD5C-4757-B23A-558CD3A55850}" type="pres">
      <dgm:prSet presAssocID="{FFA94639-45BB-43D2-AE69-E945999E376A}" presName="parentText" presStyleLbl="node1" presStyleIdx="0" presStyleCnt="1" custScaleX="132347" custScaleY="37870" custLinFactNeighborX="-9910" custLinFactNeighborY="-24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A618-D7E2-46C3-8738-08975D57BCF6}" type="pres">
      <dgm:prSet presAssocID="{FFA94639-45BB-43D2-AE69-E945999E376A}" presName="negativeSpace" presStyleCnt="0"/>
      <dgm:spPr/>
      <dgm:t>
        <a:bodyPr/>
        <a:lstStyle/>
        <a:p>
          <a:endParaRPr lang="ru-RU"/>
        </a:p>
      </dgm:t>
    </dgm:pt>
    <dgm:pt modelId="{198CBA5C-0599-45B4-A6CB-0E6E4AB6B4E3}" type="pres">
      <dgm:prSet presAssocID="{FFA94639-45BB-43D2-AE69-E945999E376A}" presName="childText" presStyleLbl="conFgAcc1" presStyleIdx="0" presStyleCnt="1" custScaleX="99989" custScaleY="27473" custLinFactNeighborY="-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94E4A-3D80-412A-967A-B7F53ED43D15}" type="presOf" srcId="{D86F91C6-E961-4538-9918-37B740DE8B56}" destId="{AC727E71-34B6-4FBC-971F-F467E2C2D49E}" srcOrd="0" destOrd="0" presId="urn:microsoft.com/office/officeart/2005/8/layout/list1"/>
    <dgm:cxn modelId="{DC1D1EE5-4CE3-4D07-94A8-4205AADE4C26}" type="presOf" srcId="{FFA94639-45BB-43D2-AE69-E945999E376A}" destId="{B757E8CF-CD5C-4757-B23A-558CD3A55850}" srcOrd="1" destOrd="0" presId="urn:microsoft.com/office/officeart/2005/8/layout/list1"/>
    <dgm:cxn modelId="{94072942-42EC-429B-94F6-7A23B4F17AA1}" srcId="{D86F91C6-E961-4538-9918-37B740DE8B56}" destId="{FFA94639-45BB-43D2-AE69-E945999E376A}" srcOrd="0" destOrd="0" parTransId="{C05AA2E9-DA16-4E7B-A9AD-3D5AC37E8ADE}" sibTransId="{77903FF9-128D-4F69-AEFF-EBDE6C43EECC}"/>
    <dgm:cxn modelId="{7C59B768-155A-4CC2-9F78-C3D632A61B65}" type="presOf" srcId="{FFA94639-45BB-43D2-AE69-E945999E376A}" destId="{83BDD2AB-94E7-427D-95C6-FF3FE48F86D8}" srcOrd="0" destOrd="0" presId="urn:microsoft.com/office/officeart/2005/8/layout/list1"/>
    <dgm:cxn modelId="{2B0C3923-213F-4408-A8AA-D0CF433D7CF3}" type="presParOf" srcId="{AC727E71-34B6-4FBC-971F-F467E2C2D49E}" destId="{8994E6B8-03D8-41BD-B71C-3D09D84359CF}" srcOrd="0" destOrd="0" presId="urn:microsoft.com/office/officeart/2005/8/layout/list1"/>
    <dgm:cxn modelId="{0A7E086B-EA55-493F-9BAB-5D1AEF811735}" type="presParOf" srcId="{8994E6B8-03D8-41BD-B71C-3D09D84359CF}" destId="{83BDD2AB-94E7-427D-95C6-FF3FE48F86D8}" srcOrd="0" destOrd="0" presId="urn:microsoft.com/office/officeart/2005/8/layout/list1"/>
    <dgm:cxn modelId="{CE1A1111-66E8-4E11-8908-51AEFB5BCBE1}" type="presParOf" srcId="{8994E6B8-03D8-41BD-B71C-3D09D84359CF}" destId="{B757E8CF-CD5C-4757-B23A-558CD3A55850}" srcOrd="1" destOrd="0" presId="urn:microsoft.com/office/officeart/2005/8/layout/list1"/>
    <dgm:cxn modelId="{36D44FF4-020A-46A2-8618-0281F3CF8FBE}" type="presParOf" srcId="{AC727E71-34B6-4FBC-971F-F467E2C2D49E}" destId="{D987A618-D7E2-46C3-8738-08975D57BCF6}" srcOrd="1" destOrd="0" presId="urn:microsoft.com/office/officeart/2005/8/layout/list1"/>
    <dgm:cxn modelId="{345CE65E-3EEA-4C4D-BFA4-FA720C322C49}" type="presParOf" srcId="{AC727E71-34B6-4FBC-971F-F467E2C2D49E}" destId="{198CBA5C-0599-45B4-A6CB-0E6E4AB6B4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F91C6-E961-4538-9918-37B740DE8B5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94639-45BB-43D2-AE69-E945999E376A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Управление тяговым приводом осуществляется потележечно посредством встроенной микропроцессорной системы управления, что позволяет реализовать высокие противобуксовочные и противоюзные свойства тепловоза и повысить реализуемый коэффициент сцепления при том же сцепном весе.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gm:t>
    </dgm:pt>
    <dgm:pt modelId="{C05AA2E9-DA16-4E7B-A9AD-3D5AC37E8ADE}" type="par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77903FF9-128D-4F69-AEFF-EBDE6C43EECC}" type="sib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AC727E71-34B6-4FBC-971F-F467E2C2D49E}" type="pres">
      <dgm:prSet presAssocID="{D86F91C6-E961-4538-9918-37B740DE8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4E6B8-03D8-41BD-B71C-3D09D84359CF}" type="pres">
      <dgm:prSet presAssocID="{FFA94639-45BB-43D2-AE69-E945999E376A}" presName="parentLin" presStyleCnt="0"/>
      <dgm:spPr/>
      <dgm:t>
        <a:bodyPr/>
        <a:lstStyle/>
        <a:p>
          <a:endParaRPr lang="ru-RU"/>
        </a:p>
      </dgm:t>
    </dgm:pt>
    <dgm:pt modelId="{83BDD2AB-94E7-427D-95C6-FF3FE48F86D8}" type="pres">
      <dgm:prSet presAssocID="{FFA94639-45BB-43D2-AE69-E945999E376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57E8CF-CD5C-4757-B23A-558CD3A55850}" type="pres">
      <dgm:prSet presAssocID="{FFA94639-45BB-43D2-AE69-E945999E376A}" presName="parentText" presStyleLbl="node1" presStyleIdx="0" presStyleCnt="1" custScaleX="129329" custScaleY="45740" custLinFactNeighborX="-9910" custLinFactNeighborY="-21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A618-D7E2-46C3-8738-08975D57BCF6}" type="pres">
      <dgm:prSet presAssocID="{FFA94639-45BB-43D2-AE69-E945999E376A}" presName="negativeSpace" presStyleCnt="0"/>
      <dgm:spPr/>
      <dgm:t>
        <a:bodyPr/>
        <a:lstStyle/>
        <a:p>
          <a:endParaRPr lang="ru-RU"/>
        </a:p>
      </dgm:t>
    </dgm:pt>
    <dgm:pt modelId="{198CBA5C-0599-45B4-A6CB-0E6E4AB6B4E3}" type="pres">
      <dgm:prSet presAssocID="{FFA94639-45BB-43D2-AE69-E945999E376A}" presName="childText" presStyleLbl="conFgAcc1" presStyleIdx="0" presStyleCnt="1" custScaleX="99989" custScaleY="51339" custLinFactNeighborY="-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72942-42EC-429B-94F6-7A23B4F17AA1}" srcId="{D86F91C6-E961-4538-9918-37B740DE8B56}" destId="{FFA94639-45BB-43D2-AE69-E945999E376A}" srcOrd="0" destOrd="0" parTransId="{C05AA2E9-DA16-4E7B-A9AD-3D5AC37E8ADE}" sibTransId="{77903FF9-128D-4F69-AEFF-EBDE6C43EECC}"/>
    <dgm:cxn modelId="{17524538-33A4-46D6-BE02-362BDE6349A2}" type="presOf" srcId="{D86F91C6-E961-4538-9918-37B740DE8B56}" destId="{AC727E71-34B6-4FBC-971F-F467E2C2D49E}" srcOrd="0" destOrd="0" presId="urn:microsoft.com/office/officeart/2005/8/layout/list1"/>
    <dgm:cxn modelId="{665CBA40-76A0-4423-B7AE-11A36E821859}" type="presOf" srcId="{FFA94639-45BB-43D2-AE69-E945999E376A}" destId="{83BDD2AB-94E7-427D-95C6-FF3FE48F86D8}" srcOrd="0" destOrd="0" presId="urn:microsoft.com/office/officeart/2005/8/layout/list1"/>
    <dgm:cxn modelId="{007052D1-067E-4360-A8E5-C03044FE6C1D}" type="presOf" srcId="{FFA94639-45BB-43D2-AE69-E945999E376A}" destId="{B757E8CF-CD5C-4757-B23A-558CD3A55850}" srcOrd="1" destOrd="0" presId="urn:microsoft.com/office/officeart/2005/8/layout/list1"/>
    <dgm:cxn modelId="{E821B676-1B37-4521-AE6B-518114717AB3}" type="presParOf" srcId="{AC727E71-34B6-4FBC-971F-F467E2C2D49E}" destId="{8994E6B8-03D8-41BD-B71C-3D09D84359CF}" srcOrd="0" destOrd="0" presId="urn:microsoft.com/office/officeart/2005/8/layout/list1"/>
    <dgm:cxn modelId="{8123A83E-3EDA-40E5-B083-E7F6E39BAB22}" type="presParOf" srcId="{8994E6B8-03D8-41BD-B71C-3D09D84359CF}" destId="{83BDD2AB-94E7-427D-95C6-FF3FE48F86D8}" srcOrd="0" destOrd="0" presId="urn:microsoft.com/office/officeart/2005/8/layout/list1"/>
    <dgm:cxn modelId="{282D11F9-4BF6-4A92-900C-872F1E6E5B51}" type="presParOf" srcId="{8994E6B8-03D8-41BD-B71C-3D09D84359CF}" destId="{B757E8CF-CD5C-4757-B23A-558CD3A55850}" srcOrd="1" destOrd="0" presId="urn:microsoft.com/office/officeart/2005/8/layout/list1"/>
    <dgm:cxn modelId="{09A8B436-B268-4F43-BA38-D88515851DC8}" type="presParOf" srcId="{AC727E71-34B6-4FBC-971F-F467E2C2D49E}" destId="{D987A618-D7E2-46C3-8738-08975D57BCF6}" srcOrd="1" destOrd="0" presId="urn:microsoft.com/office/officeart/2005/8/layout/list1"/>
    <dgm:cxn modelId="{0320A20A-DB28-45B5-9B78-A0D3546D85E5}" type="presParOf" srcId="{AC727E71-34B6-4FBC-971F-F467E2C2D49E}" destId="{198CBA5C-0599-45B4-A6CB-0E6E4AB6B4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6F91C6-E961-4538-9918-37B740DE8B5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94639-45BB-43D2-AE69-E945999E376A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Пуск дизеля осуществляется переводом тягового генератора в двигательный режим.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gm:t>
    </dgm:pt>
    <dgm:pt modelId="{C05AA2E9-DA16-4E7B-A9AD-3D5AC37E8ADE}" type="par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77903FF9-128D-4F69-AEFF-EBDE6C43EECC}" type="sib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/>
        </a:p>
      </dgm:t>
    </dgm:pt>
    <dgm:pt modelId="{AC727E71-34B6-4FBC-971F-F467E2C2D49E}" type="pres">
      <dgm:prSet presAssocID="{D86F91C6-E961-4538-9918-37B740DE8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4E6B8-03D8-41BD-B71C-3D09D84359CF}" type="pres">
      <dgm:prSet presAssocID="{FFA94639-45BB-43D2-AE69-E945999E376A}" presName="parentLin" presStyleCnt="0"/>
      <dgm:spPr/>
      <dgm:t>
        <a:bodyPr/>
        <a:lstStyle/>
        <a:p>
          <a:endParaRPr lang="ru-RU"/>
        </a:p>
      </dgm:t>
    </dgm:pt>
    <dgm:pt modelId="{83BDD2AB-94E7-427D-95C6-FF3FE48F86D8}" type="pres">
      <dgm:prSet presAssocID="{FFA94639-45BB-43D2-AE69-E945999E376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57E8CF-CD5C-4757-B23A-558CD3A55850}" type="pres">
      <dgm:prSet presAssocID="{FFA94639-45BB-43D2-AE69-E945999E376A}" presName="parentText" presStyleLbl="node1" presStyleIdx="0" presStyleCnt="1" custScaleX="129329" custScaleY="18011" custLinFactNeighborX="15112" custLinFactNeighborY="-30151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987A618-D7E2-46C3-8738-08975D57BCF6}" type="pres">
      <dgm:prSet presAssocID="{FFA94639-45BB-43D2-AE69-E945999E376A}" presName="negativeSpace" presStyleCnt="0"/>
      <dgm:spPr/>
      <dgm:t>
        <a:bodyPr/>
        <a:lstStyle/>
        <a:p>
          <a:endParaRPr lang="ru-RU"/>
        </a:p>
      </dgm:t>
    </dgm:pt>
    <dgm:pt modelId="{198CBA5C-0599-45B4-A6CB-0E6E4AB6B4E3}" type="pres">
      <dgm:prSet presAssocID="{FFA94639-45BB-43D2-AE69-E945999E376A}" presName="childText" presStyleLbl="conFgAcc1" presStyleIdx="0" presStyleCnt="1" custScaleX="99989" custScaleY="27473" custLinFactNeighborY="-464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CAE37489-7FFB-40C8-945B-75C6C73E5B8B}" type="presOf" srcId="{D86F91C6-E961-4538-9918-37B740DE8B56}" destId="{AC727E71-34B6-4FBC-971F-F467E2C2D49E}" srcOrd="0" destOrd="0" presId="urn:microsoft.com/office/officeart/2005/8/layout/list1"/>
    <dgm:cxn modelId="{121FBF07-A909-4284-A5E9-FC2B4EF9C544}" type="presOf" srcId="{FFA94639-45BB-43D2-AE69-E945999E376A}" destId="{83BDD2AB-94E7-427D-95C6-FF3FE48F86D8}" srcOrd="0" destOrd="0" presId="urn:microsoft.com/office/officeart/2005/8/layout/list1"/>
    <dgm:cxn modelId="{94072942-42EC-429B-94F6-7A23B4F17AA1}" srcId="{D86F91C6-E961-4538-9918-37B740DE8B56}" destId="{FFA94639-45BB-43D2-AE69-E945999E376A}" srcOrd="0" destOrd="0" parTransId="{C05AA2E9-DA16-4E7B-A9AD-3D5AC37E8ADE}" sibTransId="{77903FF9-128D-4F69-AEFF-EBDE6C43EECC}"/>
    <dgm:cxn modelId="{99EC9BF7-585E-43F6-8327-0374AA72A2E5}" type="presOf" srcId="{FFA94639-45BB-43D2-AE69-E945999E376A}" destId="{B757E8CF-CD5C-4757-B23A-558CD3A55850}" srcOrd="1" destOrd="0" presId="urn:microsoft.com/office/officeart/2005/8/layout/list1"/>
    <dgm:cxn modelId="{2BC0E0FD-1C86-4020-9A85-6536FC12E986}" type="presParOf" srcId="{AC727E71-34B6-4FBC-971F-F467E2C2D49E}" destId="{8994E6B8-03D8-41BD-B71C-3D09D84359CF}" srcOrd="0" destOrd="0" presId="urn:microsoft.com/office/officeart/2005/8/layout/list1"/>
    <dgm:cxn modelId="{F213DE41-B730-4779-AE5C-B6363B8EAB57}" type="presParOf" srcId="{8994E6B8-03D8-41BD-B71C-3D09D84359CF}" destId="{83BDD2AB-94E7-427D-95C6-FF3FE48F86D8}" srcOrd="0" destOrd="0" presId="urn:microsoft.com/office/officeart/2005/8/layout/list1"/>
    <dgm:cxn modelId="{44A4F285-3D89-4735-9EB3-147A8D36F3E6}" type="presParOf" srcId="{8994E6B8-03D8-41BD-B71C-3D09D84359CF}" destId="{B757E8CF-CD5C-4757-B23A-558CD3A55850}" srcOrd="1" destOrd="0" presId="urn:microsoft.com/office/officeart/2005/8/layout/list1"/>
    <dgm:cxn modelId="{B5A5AE97-550A-46F2-A9F8-A97736A33AD4}" type="presParOf" srcId="{AC727E71-34B6-4FBC-971F-F467E2C2D49E}" destId="{D987A618-D7E2-46C3-8738-08975D57BCF6}" srcOrd="1" destOrd="0" presId="urn:microsoft.com/office/officeart/2005/8/layout/list1"/>
    <dgm:cxn modelId="{17B28D16-A95B-42FA-97AC-B27D28AB91F4}" type="presParOf" srcId="{AC727E71-34B6-4FBC-971F-F467E2C2D49E}" destId="{198CBA5C-0599-45B4-A6CB-0E6E4AB6B4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6F91C6-E961-4538-9918-37B740DE8B5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94639-45BB-43D2-AE69-E945999E376A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Электрическая схема позволяет отключать в случае неисправности привод каждой тележки.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gm:t>
    </dgm:pt>
    <dgm:pt modelId="{C05AA2E9-DA16-4E7B-A9AD-3D5AC37E8ADE}" type="par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/>
        </a:p>
      </dgm:t>
    </dgm:pt>
    <dgm:pt modelId="{77903FF9-128D-4F69-AEFF-EBDE6C43EECC}" type="sib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 sz="1400" b="1"/>
        </a:p>
      </dgm:t>
    </dgm:pt>
    <dgm:pt modelId="{AC727E71-34B6-4FBC-971F-F467E2C2D49E}" type="pres">
      <dgm:prSet presAssocID="{D86F91C6-E961-4538-9918-37B740DE8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4E6B8-03D8-41BD-B71C-3D09D84359CF}" type="pres">
      <dgm:prSet presAssocID="{FFA94639-45BB-43D2-AE69-E945999E376A}" presName="parentLin" presStyleCnt="0"/>
      <dgm:spPr/>
      <dgm:t>
        <a:bodyPr/>
        <a:lstStyle/>
        <a:p>
          <a:endParaRPr lang="ru-RU"/>
        </a:p>
      </dgm:t>
    </dgm:pt>
    <dgm:pt modelId="{83BDD2AB-94E7-427D-95C6-FF3FE48F86D8}" type="pres">
      <dgm:prSet presAssocID="{FFA94639-45BB-43D2-AE69-E945999E376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57E8CF-CD5C-4757-B23A-558CD3A55850}" type="pres">
      <dgm:prSet presAssocID="{FFA94639-45BB-43D2-AE69-E945999E376A}" presName="parentText" presStyleLbl="node1" presStyleIdx="0" presStyleCnt="1" custScaleX="134327" custScaleY="27833" custLinFactNeighborX="15112" custLinFactNeighborY="-34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A618-D7E2-46C3-8738-08975D57BCF6}" type="pres">
      <dgm:prSet presAssocID="{FFA94639-45BB-43D2-AE69-E945999E376A}" presName="negativeSpace" presStyleCnt="0"/>
      <dgm:spPr/>
      <dgm:t>
        <a:bodyPr/>
        <a:lstStyle/>
        <a:p>
          <a:endParaRPr lang="ru-RU"/>
        </a:p>
      </dgm:t>
    </dgm:pt>
    <dgm:pt modelId="{198CBA5C-0599-45B4-A6CB-0E6E4AB6B4E3}" type="pres">
      <dgm:prSet presAssocID="{FFA94639-45BB-43D2-AE69-E945999E376A}" presName="childText" presStyleLbl="conFgAcc1" presStyleIdx="0" presStyleCnt="1" custScaleX="99989" custScaleY="27473" custLinFactNeighborY="-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72942-42EC-429B-94F6-7A23B4F17AA1}" srcId="{D86F91C6-E961-4538-9918-37B740DE8B56}" destId="{FFA94639-45BB-43D2-AE69-E945999E376A}" srcOrd="0" destOrd="0" parTransId="{C05AA2E9-DA16-4E7B-A9AD-3D5AC37E8ADE}" sibTransId="{77903FF9-128D-4F69-AEFF-EBDE6C43EECC}"/>
    <dgm:cxn modelId="{2A39B8E7-A143-497B-B1D6-447D9CA9E01C}" type="presOf" srcId="{D86F91C6-E961-4538-9918-37B740DE8B56}" destId="{AC727E71-34B6-4FBC-971F-F467E2C2D49E}" srcOrd="0" destOrd="0" presId="urn:microsoft.com/office/officeart/2005/8/layout/list1"/>
    <dgm:cxn modelId="{197F51AC-87E8-40F3-AF9D-188EA5DEAF8D}" type="presOf" srcId="{FFA94639-45BB-43D2-AE69-E945999E376A}" destId="{B757E8CF-CD5C-4757-B23A-558CD3A55850}" srcOrd="1" destOrd="0" presId="urn:microsoft.com/office/officeart/2005/8/layout/list1"/>
    <dgm:cxn modelId="{36EB748A-90D0-46B6-9BFD-1D312E2438E4}" type="presOf" srcId="{FFA94639-45BB-43D2-AE69-E945999E376A}" destId="{83BDD2AB-94E7-427D-95C6-FF3FE48F86D8}" srcOrd="0" destOrd="0" presId="urn:microsoft.com/office/officeart/2005/8/layout/list1"/>
    <dgm:cxn modelId="{FCAC81C5-A6ED-4054-B605-2153E154C5BB}" type="presParOf" srcId="{AC727E71-34B6-4FBC-971F-F467E2C2D49E}" destId="{8994E6B8-03D8-41BD-B71C-3D09D84359CF}" srcOrd="0" destOrd="0" presId="urn:microsoft.com/office/officeart/2005/8/layout/list1"/>
    <dgm:cxn modelId="{0DD3A966-EE7A-4059-A13B-9B2536F61160}" type="presParOf" srcId="{8994E6B8-03D8-41BD-B71C-3D09D84359CF}" destId="{83BDD2AB-94E7-427D-95C6-FF3FE48F86D8}" srcOrd="0" destOrd="0" presId="urn:microsoft.com/office/officeart/2005/8/layout/list1"/>
    <dgm:cxn modelId="{986F3ED0-E778-4255-A3E0-08AB32AE2FD1}" type="presParOf" srcId="{8994E6B8-03D8-41BD-B71C-3D09D84359CF}" destId="{B757E8CF-CD5C-4757-B23A-558CD3A55850}" srcOrd="1" destOrd="0" presId="urn:microsoft.com/office/officeart/2005/8/layout/list1"/>
    <dgm:cxn modelId="{D9D4AFB0-6077-4C8E-B40A-0914F6076468}" type="presParOf" srcId="{AC727E71-34B6-4FBC-971F-F467E2C2D49E}" destId="{D987A618-D7E2-46C3-8738-08975D57BCF6}" srcOrd="1" destOrd="0" presId="urn:microsoft.com/office/officeart/2005/8/layout/list1"/>
    <dgm:cxn modelId="{0E55958D-6541-4990-82FF-B64346031075}" type="presParOf" srcId="{AC727E71-34B6-4FBC-971F-F467E2C2D49E}" destId="{198CBA5C-0599-45B4-A6CB-0E6E4AB6B4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6F91C6-E961-4538-9918-37B740DE8B56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A94639-45BB-43D2-AE69-E945999E376A}">
      <dgm:prSet phldrT="[Текст]" custT="1"/>
      <dgm:spPr>
        <a:solidFill>
          <a:srgbClr val="002060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Применяется индукторный электрический привод компрессора. Питание приводных электродвигателей осуществляется от статического преобразователя, который позволяет реализовать регулирование частоты вращения компрессора в зависимости от текущей температуры нагрева оборудования.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gm:t>
    </dgm:pt>
    <dgm:pt modelId="{C05AA2E9-DA16-4E7B-A9AD-3D5AC37E8ADE}" type="par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77903FF9-128D-4F69-AEFF-EBDE6C43EECC}" type="sibTrans" cxnId="{94072942-42EC-429B-94F6-7A23B4F17AA1}">
      <dgm:prSet/>
      <dgm:spPr/>
      <dgm:t>
        <a:bodyPr/>
        <a:lstStyle/>
        <a:p>
          <a:pPr>
            <a:lnSpc>
              <a:spcPct val="100000"/>
            </a:lnSpc>
          </a:pPr>
          <a:endParaRPr lang="ru-RU" sz="2000"/>
        </a:p>
      </dgm:t>
    </dgm:pt>
    <dgm:pt modelId="{AC727E71-34B6-4FBC-971F-F467E2C2D49E}" type="pres">
      <dgm:prSet presAssocID="{D86F91C6-E961-4538-9918-37B740DE8B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94E6B8-03D8-41BD-B71C-3D09D84359CF}" type="pres">
      <dgm:prSet presAssocID="{FFA94639-45BB-43D2-AE69-E945999E376A}" presName="parentLin" presStyleCnt="0"/>
      <dgm:spPr/>
      <dgm:t>
        <a:bodyPr/>
        <a:lstStyle/>
        <a:p>
          <a:endParaRPr lang="ru-RU"/>
        </a:p>
      </dgm:t>
    </dgm:pt>
    <dgm:pt modelId="{83BDD2AB-94E7-427D-95C6-FF3FE48F86D8}" type="pres">
      <dgm:prSet presAssocID="{FFA94639-45BB-43D2-AE69-E945999E376A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757E8CF-CD5C-4757-B23A-558CD3A55850}" type="pres">
      <dgm:prSet presAssocID="{FFA94639-45BB-43D2-AE69-E945999E376A}" presName="parentText" presStyleLbl="node1" presStyleIdx="0" presStyleCnt="1" custScaleX="129329" custScaleY="44779" custLinFactNeighborX="15112" custLinFactNeighborY="-4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7A618-D7E2-46C3-8738-08975D57BCF6}" type="pres">
      <dgm:prSet presAssocID="{FFA94639-45BB-43D2-AE69-E945999E376A}" presName="negativeSpace" presStyleCnt="0"/>
      <dgm:spPr/>
      <dgm:t>
        <a:bodyPr/>
        <a:lstStyle/>
        <a:p>
          <a:endParaRPr lang="ru-RU"/>
        </a:p>
      </dgm:t>
    </dgm:pt>
    <dgm:pt modelId="{198CBA5C-0599-45B4-A6CB-0E6E4AB6B4E3}" type="pres">
      <dgm:prSet presAssocID="{FFA94639-45BB-43D2-AE69-E945999E376A}" presName="childText" presStyleLbl="conFgAcc1" presStyleIdx="0" presStyleCnt="1" custScaleX="99989" custScaleY="57143" custLinFactNeighborY="-4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1BB581-B084-4A1E-9F17-A7C8160822F1}" type="presOf" srcId="{D86F91C6-E961-4538-9918-37B740DE8B56}" destId="{AC727E71-34B6-4FBC-971F-F467E2C2D49E}" srcOrd="0" destOrd="0" presId="urn:microsoft.com/office/officeart/2005/8/layout/list1"/>
    <dgm:cxn modelId="{CB3FE850-01F6-4B1F-B72F-261F0C5B9E74}" type="presOf" srcId="{FFA94639-45BB-43D2-AE69-E945999E376A}" destId="{B757E8CF-CD5C-4757-B23A-558CD3A55850}" srcOrd="1" destOrd="0" presId="urn:microsoft.com/office/officeart/2005/8/layout/list1"/>
    <dgm:cxn modelId="{BC08711A-1E46-485A-9420-DDE1AF0B595A}" type="presOf" srcId="{FFA94639-45BB-43D2-AE69-E945999E376A}" destId="{83BDD2AB-94E7-427D-95C6-FF3FE48F86D8}" srcOrd="0" destOrd="0" presId="urn:microsoft.com/office/officeart/2005/8/layout/list1"/>
    <dgm:cxn modelId="{94072942-42EC-429B-94F6-7A23B4F17AA1}" srcId="{D86F91C6-E961-4538-9918-37B740DE8B56}" destId="{FFA94639-45BB-43D2-AE69-E945999E376A}" srcOrd="0" destOrd="0" parTransId="{C05AA2E9-DA16-4E7B-A9AD-3D5AC37E8ADE}" sibTransId="{77903FF9-128D-4F69-AEFF-EBDE6C43EECC}"/>
    <dgm:cxn modelId="{70872575-E77F-45BE-BD08-D499BB94826D}" type="presParOf" srcId="{AC727E71-34B6-4FBC-971F-F467E2C2D49E}" destId="{8994E6B8-03D8-41BD-B71C-3D09D84359CF}" srcOrd="0" destOrd="0" presId="urn:microsoft.com/office/officeart/2005/8/layout/list1"/>
    <dgm:cxn modelId="{0D878A5B-D97B-47C4-A5D3-9525670D22D3}" type="presParOf" srcId="{8994E6B8-03D8-41BD-B71C-3D09D84359CF}" destId="{83BDD2AB-94E7-427D-95C6-FF3FE48F86D8}" srcOrd="0" destOrd="0" presId="urn:microsoft.com/office/officeart/2005/8/layout/list1"/>
    <dgm:cxn modelId="{F1F1B61E-3E9C-4D4A-89AD-B4BC60F82E6E}" type="presParOf" srcId="{8994E6B8-03D8-41BD-B71C-3D09D84359CF}" destId="{B757E8CF-CD5C-4757-B23A-558CD3A55850}" srcOrd="1" destOrd="0" presId="urn:microsoft.com/office/officeart/2005/8/layout/list1"/>
    <dgm:cxn modelId="{514CD708-9F32-4313-8554-2017629AA75A}" type="presParOf" srcId="{AC727E71-34B6-4FBC-971F-F467E2C2D49E}" destId="{D987A618-D7E2-46C3-8738-08975D57BCF6}" srcOrd="1" destOrd="0" presId="urn:microsoft.com/office/officeart/2005/8/layout/list1"/>
    <dgm:cxn modelId="{C923898F-67C0-4784-9AB1-8C427677BDA1}" type="presParOf" srcId="{AC727E71-34B6-4FBC-971F-F467E2C2D49E}" destId="{198CBA5C-0599-45B4-A6CB-0E6E4AB6B4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EDB97B-8AB5-4D6C-837C-AAC714261C07}">
      <dsp:nvSpPr>
        <dsp:cNvPr id="0" name=""/>
        <dsp:cNvSpPr/>
      </dsp:nvSpPr>
      <dsp:spPr>
        <a:xfrm>
          <a:off x="5971467" y="2134297"/>
          <a:ext cx="1646393" cy="1537515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ВИЭП</a:t>
          </a:r>
          <a:endParaRPr lang="ru-RU" sz="1200" kern="1200" dirty="0"/>
        </a:p>
      </dsp:txBody>
      <dsp:txXfrm>
        <a:off x="5971467" y="2134297"/>
        <a:ext cx="1646393" cy="1537515"/>
      </dsp:txXfrm>
    </dsp:sp>
    <dsp:sp modelId="{9141177B-B55A-4F4D-A26E-CB3243ED2DD9}">
      <dsp:nvSpPr>
        <dsp:cNvPr id="0" name=""/>
        <dsp:cNvSpPr/>
      </dsp:nvSpPr>
      <dsp:spPr>
        <a:xfrm rot="16200000">
          <a:off x="6606852" y="1946485"/>
          <a:ext cx="3756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624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3DADD-97C5-407A-A9B6-D7E366C176AA}">
      <dsp:nvSpPr>
        <dsp:cNvPr id="0" name=""/>
        <dsp:cNvSpPr/>
      </dsp:nvSpPr>
      <dsp:spPr>
        <a:xfrm>
          <a:off x="5678540" y="18443"/>
          <a:ext cx="2232249" cy="174023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Энергоэффективность</a:t>
          </a:r>
          <a:r>
            <a:rPr lang="ru-RU" sz="1400" b="1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Снижение энергопотребления обусловлено более  высоким значением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к.п.д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. в широком диапазоне частот вращения и нагрузок по сравнению с асинхронными машинами за счет отсутствия обмоток на роторе.</a:t>
          </a:r>
          <a:endParaRPr lang="ru-RU" sz="1200" kern="1200" dirty="0"/>
        </a:p>
      </dsp:txBody>
      <dsp:txXfrm>
        <a:off x="5678540" y="18443"/>
        <a:ext cx="2232249" cy="1740230"/>
      </dsp:txXfrm>
    </dsp:sp>
    <dsp:sp modelId="{1C43BD6B-42CC-4BCC-89AB-ECAE07E02243}">
      <dsp:nvSpPr>
        <dsp:cNvPr id="0" name=""/>
        <dsp:cNvSpPr/>
      </dsp:nvSpPr>
      <dsp:spPr>
        <a:xfrm rot="20661502">
          <a:off x="7610650" y="2620068"/>
          <a:ext cx="389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9450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77DE2-45A1-4B92-89CE-C7FBCA3550B8}">
      <dsp:nvSpPr>
        <dsp:cNvPr id="0" name=""/>
        <dsp:cNvSpPr/>
      </dsp:nvSpPr>
      <dsp:spPr>
        <a:xfrm>
          <a:off x="7992889" y="1342210"/>
          <a:ext cx="2401097" cy="1778431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Уменьшенная стоимость обслуживания и ремонта двигателя.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Простота    конструкции   РИД предопределяет снижение стоимости его ремонта   по сравнению с асинхронным двигателем на 20 – 30%.</a:t>
          </a:r>
          <a:endParaRPr lang="ru-RU" sz="1200" kern="1200" dirty="0"/>
        </a:p>
      </dsp:txBody>
      <dsp:txXfrm>
        <a:off x="7992889" y="1342210"/>
        <a:ext cx="2401097" cy="1778431"/>
      </dsp:txXfrm>
    </dsp:sp>
    <dsp:sp modelId="{8EED4247-B1D0-43D9-9B80-7108B018772C}">
      <dsp:nvSpPr>
        <dsp:cNvPr id="0" name=""/>
        <dsp:cNvSpPr/>
      </dsp:nvSpPr>
      <dsp:spPr>
        <a:xfrm rot="2043338">
          <a:off x="7590994" y="3547200"/>
          <a:ext cx="3133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312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DAB8D-264B-4A01-A82D-23FAE22AECF4}">
      <dsp:nvSpPr>
        <dsp:cNvPr id="0" name=""/>
        <dsp:cNvSpPr/>
      </dsp:nvSpPr>
      <dsp:spPr>
        <a:xfrm>
          <a:off x="7836295" y="3634927"/>
          <a:ext cx="2676870" cy="175373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Снижение электромагнитных помех.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Снижение  уровня высокочастотных электромагнитных излучений обусловлено значительно меньшим значением паразитной емкости сосредоточенной обмотки статора по сравнению с асинхронным приводом.</a:t>
          </a:r>
          <a:endParaRPr lang="ru-RU" sz="1200" kern="1200" dirty="0"/>
        </a:p>
      </dsp:txBody>
      <dsp:txXfrm>
        <a:off x="7836295" y="3634927"/>
        <a:ext cx="2676870" cy="1753736"/>
      </dsp:txXfrm>
    </dsp:sp>
    <dsp:sp modelId="{0F2BF31E-3185-47E3-A56B-EBB5807E28D4}">
      <dsp:nvSpPr>
        <dsp:cNvPr id="0" name=""/>
        <dsp:cNvSpPr/>
      </dsp:nvSpPr>
      <dsp:spPr>
        <a:xfrm rot="8841895">
          <a:off x="5649026" y="3524618"/>
          <a:ext cx="3500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75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22142-A25A-4015-BAB7-8EE82D9A31EA}">
      <dsp:nvSpPr>
        <dsp:cNvPr id="0" name=""/>
        <dsp:cNvSpPr/>
      </dsp:nvSpPr>
      <dsp:spPr>
        <a:xfrm>
          <a:off x="2880318" y="3619013"/>
          <a:ext cx="2829276" cy="1769658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Живучесть</a:t>
          </a:r>
          <a:r>
            <a:rPr lang="ru-RU" sz="1200" b="1" kern="1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Повышенная живучесть ИЭП обеспечивается благодаря магнитной независимости фазных обмоток в РИД и электрической независимости фазных блоков в АИН. В случае выхода из строя какой-либо одной или нескольких фаз не приводит к полной потере работоспособности привода.</a:t>
          </a:r>
          <a:endParaRPr lang="ru-RU" sz="1200" kern="1200" dirty="0"/>
        </a:p>
      </dsp:txBody>
      <dsp:txXfrm>
        <a:off x="2880318" y="3619013"/>
        <a:ext cx="2829276" cy="1769658"/>
      </dsp:txXfrm>
    </dsp:sp>
    <dsp:sp modelId="{2241A031-6A62-42D2-A755-8EC08F9795A9}">
      <dsp:nvSpPr>
        <dsp:cNvPr id="0" name=""/>
        <dsp:cNvSpPr/>
      </dsp:nvSpPr>
      <dsp:spPr>
        <a:xfrm rot="11759839">
          <a:off x="5593629" y="2613956"/>
          <a:ext cx="3852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298" y="0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AD23A-CFC6-4A90-8D52-33C174137F64}">
      <dsp:nvSpPr>
        <dsp:cNvPr id="0" name=""/>
        <dsp:cNvSpPr/>
      </dsp:nvSpPr>
      <dsp:spPr>
        <a:xfrm>
          <a:off x="2952326" y="1270189"/>
          <a:ext cx="2648763" cy="1821962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Эксплуатационная надежность электропривода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Предельно простая конструкция статорной обмотки с сосредоточенными обмотками и </a:t>
          </a:r>
          <a:r>
            <a:rPr lang="ru-RU" sz="1200" b="1" kern="1200" dirty="0" err="1" smtClean="0">
              <a:latin typeface="Times New Roman" pitchFamily="18" charset="0"/>
              <a:cs typeface="Times New Roman" pitchFamily="18" charset="0"/>
            </a:rPr>
            <a:t>безобмоточный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ротор.  Преобразователь устойчив к коротким замыканиям (исключен режим сквозного пробоя плеча).</a:t>
          </a:r>
          <a:endParaRPr lang="ru-RU" sz="1200" kern="1200" dirty="0"/>
        </a:p>
      </dsp:txBody>
      <dsp:txXfrm>
        <a:off x="2952326" y="1270189"/>
        <a:ext cx="2648763" cy="18219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CBA5C-0599-45B4-A6CB-0E6E4AB6B4E3}">
      <dsp:nvSpPr>
        <dsp:cNvPr id="0" name=""/>
        <dsp:cNvSpPr/>
      </dsp:nvSpPr>
      <dsp:spPr>
        <a:xfrm>
          <a:off x="0" y="95869"/>
          <a:ext cx="8352009" cy="4430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7E8CF-CD5C-4757-B23A-558CD3A55850}">
      <dsp:nvSpPr>
        <dsp:cNvPr id="0" name=""/>
        <dsp:cNvSpPr/>
      </dsp:nvSpPr>
      <dsp:spPr>
        <a:xfrm>
          <a:off x="376257" y="54088"/>
          <a:ext cx="7561930" cy="43740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Электропередача выполнена с использованием реактивных индукторных машин в качестве тяговых двигателей. 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sp:txBody>
      <dsp:txXfrm>
        <a:off x="376257" y="54088"/>
        <a:ext cx="7561930" cy="4374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CBA5C-0599-45B4-A6CB-0E6E4AB6B4E3}">
      <dsp:nvSpPr>
        <dsp:cNvPr id="0" name=""/>
        <dsp:cNvSpPr/>
      </dsp:nvSpPr>
      <dsp:spPr>
        <a:xfrm>
          <a:off x="0" y="87803"/>
          <a:ext cx="8352009" cy="450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7E8CF-CD5C-4757-B23A-558CD3A55850}">
      <dsp:nvSpPr>
        <dsp:cNvPr id="0" name=""/>
        <dsp:cNvSpPr/>
      </dsp:nvSpPr>
      <dsp:spPr>
        <a:xfrm>
          <a:off x="376257" y="0"/>
          <a:ext cx="7738394" cy="726649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Преобразование электрической энергии в электропередаче осуществляется посредством статических преобразователей, выполненных на основе использования IGBT-транзисторов. 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sp:txBody>
      <dsp:txXfrm>
        <a:off x="376257" y="0"/>
        <a:ext cx="7738394" cy="7266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CBA5C-0599-45B4-A6CB-0E6E4AB6B4E3}">
      <dsp:nvSpPr>
        <dsp:cNvPr id="0" name=""/>
        <dsp:cNvSpPr/>
      </dsp:nvSpPr>
      <dsp:spPr>
        <a:xfrm>
          <a:off x="0" y="95869"/>
          <a:ext cx="8352009" cy="8279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7E8CF-CD5C-4757-B23A-558CD3A55850}">
      <dsp:nvSpPr>
        <dsp:cNvPr id="0" name=""/>
        <dsp:cNvSpPr/>
      </dsp:nvSpPr>
      <dsp:spPr>
        <a:xfrm>
          <a:off x="376257" y="180027"/>
          <a:ext cx="7561930" cy="86415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Управление тяговым приводом осуществляется потележечно посредством встроенной микропроцессорной системы управления, что позволяет реализовать высокие противобуксовочные и противоюзные свойства тепловоза и повысить реализуемый коэффициент сцепления при том же сцепном весе.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sp:txBody>
      <dsp:txXfrm>
        <a:off x="376257" y="180027"/>
        <a:ext cx="7561930" cy="8641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CBA5C-0599-45B4-A6CB-0E6E4AB6B4E3}">
      <dsp:nvSpPr>
        <dsp:cNvPr id="0" name=""/>
        <dsp:cNvSpPr/>
      </dsp:nvSpPr>
      <dsp:spPr>
        <a:xfrm>
          <a:off x="0" y="87803"/>
          <a:ext cx="8352009" cy="450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7E8CF-CD5C-4757-B23A-558CD3A55850}">
      <dsp:nvSpPr>
        <dsp:cNvPr id="0" name=""/>
        <dsp:cNvSpPr/>
      </dsp:nvSpPr>
      <dsp:spPr>
        <a:xfrm>
          <a:off x="480761" y="167635"/>
          <a:ext cx="7561930" cy="345595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Пуск дизеля осуществляется переводом тягового генератора в двигательный режим.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sp:txBody>
      <dsp:txXfrm>
        <a:off x="480761" y="167635"/>
        <a:ext cx="7561930" cy="3455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CBA5C-0599-45B4-A6CB-0E6E4AB6B4E3}">
      <dsp:nvSpPr>
        <dsp:cNvPr id="0" name=""/>
        <dsp:cNvSpPr/>
      </dsp:nvSpPr>
      <dsp:spPr>
        <a:xfrm>
          <a:off x="0" y="0"/>
          <a:ext cx="8352009" cy="380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7E8CF-CD5C-4757-B23A-558CD3A55850}">
      <dsp:nvSpPr>
        <dsp:cNvPr id="0" name=""/>
        <dsp:cNvSpPr/>
      </dsp:nvSpPr>
      <dsp:spPr>
        <a:xfrm>
          <a:off x="480761" y="0"/>
          <a:ext cx="7854166" cy="451896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Электрическая схема позволяет отключать в случае неисправности привод каждой тележки.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sp:txBody>
      <dsp:txXfrm>
        <a:off x="480761" y="0"/>
        <a:ext cx="7854166" cy="45189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8CBA5C-0599-45B4-A6CB-0E6E4AB6B4E3}">
      <dsp:nvSpPr>
        <dsp:cNvPr id="0" name=""/>
        <dsp:cNvSpPr/>
      </dsp:nvSpPr>
      <dsp:spPr>
        <a:xfrm>
          <a:off x="0" y="95869"/>
          <a:ext cx="8352009" cy="9216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57E8CF-CD5C-4757-B23A-558CD3A55850}">
      <dsp:nvSpPr>
        <dsp:cNvPr id="0" name=""/>
        <dsp:cNvSpPr/>
      </dsp:nvSpPr>
      <dsp:spPr>
        <a:xfrm>
          <a:off x="480761" y="155806"/>
          <a:ext cx="7561930" cy="8460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rPr>
            <a:t>Применяется индукторный электрический привод компрессора. Питание приводных электродвигателей осуществляется от статического преобразователя, который позволяет реализовать регулирование частоты вращения компрессора в зависимости от текущей температуры нагрева оборудования.</a:t>
          </a:r>
          <a:endParaRPr lang="ru-RU" sz="1400" b="1" kern="1200" dirty="0">
            <a:effectLst>
              <a:outerShdw blurRad="38100" dist="38100" dir="2700000" algn="tl">
                <a:srgbClr val="000000"/>
              </a:outerShdw>
            </a:effectLst>
            <a:latin typeface="Times New Roman" pitchFamily="18" charset="0"/>
            <a:ea typeface="+mn-ea"/>
            <a:cs typeface="+mn-cs"/>
          </a:endParaRPr>
        </a:p>
      </dsp:txBody>
      <dsp:txXfrm>
        <a:off x="480761" y="155806"/>
        <a:ext cx="7561930" cy="84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4294" tIns="47146" rIns="94294" bIns="47146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4294" tIns="47146" rIns="94294" bIns="47146" rtlCol="0"/>
          <a:lstStyle>
            <a:lvl1pPr algn="r">
              <a:defRPr sz="1300"/>
            </a:lvl1pPr>
          </a:lstStyle>
          <a:p>
            <a:fld id="{730F7D9D-5692-4E57-A6F7-388B31E5D391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94" tIns="47146" rIns="94294" bIns="471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294" tIns="47146" rIns="94294" bIns="471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4294" tIns="47146" rIns="94294" bIns="4714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4294" tIns="47146" rIns="94294" bIns="47146" rtlCol="0" anchor="b"/>
          <a:lstStyle>
            <a:lvl1pPr algn="r">
              <a:defRPr sz="1300"/>
            </a:lvl1pPr>
          </a:lstStyle>
          <a:p>
            <a:fld id="{B9F32418-0FE3-48A2-9830-A03041350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15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2418-0FE3-48A2-9830-A03041350797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475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2418-0FE3-48A2-9830-A0304135079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47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32418-0FE3-48A2-9830-A0304135079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347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126D-3B60-4585-B4E4-FE3E791561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22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6C3BD-D313-456C-ADED-ED9D3B8D36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43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537325"/>
            <a:ext cx="2133600" cy="258763"/>
          </a:xfrm>
        </p:spPr>
        <p:txBody>
          <a:bodyPr/>
          <a:lstStyle>
            <a:lvl1pPr>
              <a:defRPr/>
            </a:lvl1pPr>
          </a:lstStyle>
          <a:p>
            <a:fld id="{9CA2F301-5C4A-4504-A61E-DA2648D1A8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6853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32440" y="6453336"/>
            <a:ext cx="442392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14223-5979-43CB-B910-C1433BCB2D4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006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FC913-ADE7-497A-BAED-77457211AD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48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CE0C3-F26F-4B8C-92C6-2095DEE5DA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35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5AF59-E33B-44E1-A25E-7263FF332E2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218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F45AB-49C8-4C9B-BB90-FE6B9E43B7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08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EE6E-F85C-4508-AE7D-189E1824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00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4D05-9450-45C0-B104-E7423D7494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05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ACB84-7969-41B8-8E48-847065646BA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6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382" name="Image" r:id="rId16" imgW="10006349" imgH="1269841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3838DA52-115B-4771-AA27-299BE0DB6BE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34" Type="http://schemas.openxmlformats.org/officeDocument/2006/relationships/image" Target="../media/image7.gif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3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Relationship Id="rId35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4744"/>
            <a:ext cx="9144000" cy="2808312"/>
          </a:xfrm>
          <a:effectLst>
            <a:glow rad="127000">
              <a:schemeClr val="bg1"/>
            </a:glow>
            <a:outerShdw blurRad="50800" dist="50800" dir="5400000" algn="ctr" rotWithShape="0">
              <a:srgbClr val="FFCC00"/>
            </a:outerShdw>
          </a:effectLst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ru-RU" sz="2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4400" dirty="0" smtClean="0">
                <a:solidFill>
                  <a:srgbClr val="002060"/>
                </a:solidFill>
              </a:rPr>
              <a:t>Модернизация маневровых тепловозов ТГМ6</a:t>
            </a:r>
            <a:r>
              <a:rPr lang="en-US" sz="4400" dirty="0" smtClean="0">
                <a:solidFill>
                  <a:srgbClr val="002060"/>
                </a:solidFill>
              </a:rPr>
              <a:t>/</a:t>
            </a:r>
            <a:r>
              <a:rPr lang="ru-RU" sz="4400" dirty="0" smtClean="0">
                <a:solidFill>
                  <a:srgbClr val="002060"/>
                </a:solidFill>
              </a:rPr>
              <a:t>ТГМ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заменой гидромеханической передачи на электромеханическую</a:t>
            </a:r>
            <a:r>
              <a:rPr lang="ru-RU" sz="4400" dirty="0">
                <a:solidFill>
                  <a:srgbClr val="002060"/>
                </a:solidFill>
              </a:rPr>
              <a:t/>
            </a:r>
            <a:br>
              <a:rPr lang="ru-RU" sz="4400" dirty="0">
                <a:solidFill>
                  <a:srgbClr val="002060"/>
                </a:solidFill>
              </a:rPr>
            </a:br>
            <a:r>
              <a:rPr lang="en-US" sz="4400" dirty="0" smtClean="0">
                <a:solidFill>
                  <a:srgbClr val="002060"/>
                </a:solidFill>
              </a:rPr>
              <a:t>         </a:t>
            </a:r>
            <a:r>
              <a:rPr lang="ru-RU" sz="4400" dirty="0" smtClean="0">
                <a:solidFill>
                  <a:srgbClr val="002060"/>
                </a:solidFill>
              </a:rPr>
              <a:t>                       </a:t>
            </a:r>
            <a:r>
              <a:rPr lang="ru-RU" sz="1400" dirty="0" smtClean="0">
                <a:solidFill>
                  <a:srgbClr val="002060"/>
                </a:solidFill>
              </a:rPr>
              <a:t>Техническое предложение</a:t>
            </a:r>
            <a:r>
              <a:rPr lang="en-US" sz="4400" dirty="0" smtClean="0">
                <a:solidFill>
                  <a:srgbClr val="002060"/>
                </a:solidFill>
              </a:rPr>
              <a:t>         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     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7080" y="6093296"/>
            <a:ext cx="605323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805264"/>
            <a:ext cx="1440160" cy="8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 bwMode="black">
          <a:xfrm>
            <a:off x="4860032" y="6237312"/>
            <a:ext cx="4067943" cy="4439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 «Научно-технический центр</a:t>
            </a:r>
            <a:b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«ПРИВОД-Н»</a:t>
            </a:r>
            <a:endParaRPr lang="ru-RU" sz="1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:\Календарь1\GIF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103433"/>
            <a:ext cx="792088" cy="754567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237312"/>
            <a:ext cx="2195123" cy="48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724"/>
    </mc:Choice>
    <mc:Fallback>
      <p:transition spd="slow" advTm="4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49994"/>
          </a:xfrm>
        </p:spPr>
        <p:txBody>
          <a:bodyPr/>
          <a:lstStyle/>
          <a:p>
            <a:pPr lvl="0" algn="ctr"/>
            <a: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ЭЛЕКТРОПЕРЕДАЧА</a:t>
            </a:r>
            <a:endParaRPr lang="ru-RU" sz="2000" b="1" cap="all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Овал 6"/>
          <p:cNvSpPr/>
          <p:nvPr/>
        </p:nvSpPr>
        <p:spPr>
          <a:xfrm>
            <a:off x="6377645" y="3866761"/>
            <a:ext cx="1178606" cy="8400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2069726449"/>
              </p:ext>
            </p:extLst>
          </p:nvPr>
        </p:nvGraphicFramePr>
        <p:xfrm>
          <a:off x="539552" y="1052736"/>
          <a:ext cx="83529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xmlns="" val="3987262582"/>
              </p:ext>
            </p:extLst>
          </p:nvPr>
        </p:nvGraphicFramePr>
        <p:xfrm>
          <a:off x="539552" y="1659818"/>
          <a:ext cx="83529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xmlns="" val="2836623880"/>
              </p:ext>
            </p:extLst>
          </p:nvPr>
        </p:nvGraphicFramePr>
        <p:xfrm>
          <a:off x="573501" y="2307890"/>
          <a:ext cx="83529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xmlns="" val="3422031020"/>
              </p:ext>
            </p:extLst>
          </p:nvPr>
        </p:nvGraphicFramePr>
        <p:xfrm>
          <a:off x="539552" y="3604034"/>
          <a:ext cx="83529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953194175"/>
              </p:ext>
            </p:extLst>
          </p:nvPr>
        </p:nvGraphicFramePr>
        <p:xfrm>
          <a:off x="539552" y="4313364"/>
          <a:ext cx="8352928" cy="825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xmlns="" val="2462193093"/>
              </p:ext>
            </p:extLst>
          </p:nvPr>
        </p:nvGraphicFramePr>
        <p:xfrm>
          <a:off x="539552" y="4797152"/>
          <a:ext cx="835292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1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96496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5" grpId="0">
        <p:bldAsOne/>
      </p:bldGraphic>
      <p:bldGraphic spid="26" grpId="0">
        <p:bldAsOne/>
      </p:bldGraphic>
      <p:bldGraphic spid="2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872" y="1052736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Электро-механическая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трансмиссия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тяговых реактивных индукторных приводов (ТРИД)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ТЭМ-6м:</a:t>
            </a:r>
          </a:p>
          <a:p>
            <a:pPr marL="171450" indent="-171450">
              <a:buFontTx/>
              <a:buChar char="-"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больший КПД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(около 87%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диапазоне скоростей 9 – 41 км/час);</a:t>
            </a:r>
          </a:p>
          <a:p>
            <a:pPr marL="171450" indent="-171450">
              <a:buFontTx/>
              <a:buChar char="-"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обеспечивает: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 большую тягу в диапазоне малых скоростей;</a:t>
            </a:r>
          </a:p>
          <a:p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экономию топлива до 30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%;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0113"/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- лучшую управляемость,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надежность тепловоза;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4738" indent="-174625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снижение эксплуатационных расходов, а также трудоемкости обслуживания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ремонта;</a:t>
            </a:r>
          </a:p>
          <a:p>
            <a:pPr marL="1074738" indent="-174625" defTabSz="1074738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живучести тепловоза. При выходе из строя одного тягового двигателя, на другом можно завершить начатую работу и тепловоз сможет доехать до места ремонта самостоятельно.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49994"/>
          </a:xfrm>
        </p:spPr>
        <p:txBody>
          <a:bodyPr/>
          <a:lstStyle/>
          <a:p>
            <a:pPr lvl="0" algn="ctr"/>
            <a: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ЭЛЕКТРОПЕРЕДАЧА</a:t>
            </a:r>
            <a:endParaRPr lang="ru-RU" sz="2000" b="1" cap="all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47664" y="18864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Экономические преимущества модернизации тепловозов серии ТГМ</a:t>
            </a:r>
            <a:endParaRPr lang="ru-RU" sz="2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96752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Сокращение затрат на техническое обслуживание и ремонты тепловоза в целом до 40-50%.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Снижение затрат на топливо до 30% и масла до 40%.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Повышение надежности электропривода тепловоза за счет применения ТРИД.</a:t>
            </a:r>
          </a:p>
          <a:p>
            <a:pPr marL="536575" lvl="0" algn="just">
              <a:tabLst>
                <a:tab pos="8694738" algn="l"/>
              </a:tabLst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более высокая безотказность ТРИД в сравнении с другими типами электрических машин по причине простоты их конструкции. Конструктивная и электрическая независимость фазных обмоток обеспечивает работоспособность ТРИД даже в случае полного замыкания полюсной катушки одной из фаз. </a:t>
            </a:r>
            <a:r>
              <a:rPr lang="ru-RU" sz="1200" b="1" i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ТРИД сохраняют работоспособность даже после выхода из строя одной или двух фаз.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Улучшение тяговых характеристик тепловоза во всех диапазонах работы, возрастание полезной загрузки тепловоза (возможность перевозить дополнительные вагоны), что обеспечивается применением надежной системы противодействия боксованию и юзу.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Снижение затрат на обслуживание дизельных двигателей (до 47%) и увеличение его периодичности (на 10%) за счет использования двухдизельной схемы.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Применение винтовой компрессорной установки АКВ-7,44/1 с индукторным приводом и производительностью 7,44 м</a:t>
            </a:r>
            <a:r>
              <a:rPr lang="ru-RU" sz="1600" b="1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/мин сокращает время зарядки тормозной магистрали на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10-15%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а также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время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зарядки разгрузочной магистрали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вагонов-хопперов на 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</a:rPr>
              <a:t>20-25%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 Увеличение срока службы компрессора в 5 раз по сравнению с штатным поршневым, сокращение затрат на ремонт и содержание.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Комфортность и простота управления локомотивом.</a:t>
            </a:r>
          </a:p>
          <a:p>
            <a:pPr lvl="0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● Снижение ущерба экологии.</a:t>
            </a:r>
          </a:p>
          <a:p>
            <a:endParaRPr lang="ru-RU" sz="16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8336" y="-171400"/>
            <a:ext cx="88056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600" b="1" dirty="0">
              <a:solidFill>
                <a:srgbClr val="002060"/>
              </a:solidFill>
              <a:latin typeface="+mj-lt"/>
            </a:endParaRPr>
          </a:p>
          <a:p>
            <a:pPr lvl="0" algn="ctr"/>
            <a:endParaRPr lang="ru-RU" sz="3600" b="1" dirty="0">
              <a:solidFill>
                <a:srgbClr val="002060"/>
              </a:solidFill>
              <a:latin typeface="+mj-lt"/>
            </a:endParaRP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+mj-lt"/>
              </a:rPr>
              <a:t>Благодарим </a:t>
            </a:r>
            <a:r>
              <a:rPr lang="ru-RU" sz="4400" b="1" dirty="0">
                <a:solidFill>
                  <a:srgbClr val="002060"/>
                </a:solidFill>
                <a:latin typeface="+mj-lt"/>
              </a:rPr>
              <a:t>за внимание!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  <a:p>
            <a:pPr lvl="0"/>
            <a:endParaRPr lang="ru-RU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1039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3"/>
          <p:cNvSpPr txBox="1">
            <a:spLocks/>
          </p:cNvSpPr>
          <p:nvPr/>
        </p:nvSpPr>
        <p:spPr bwMode="black">
          <a:xfrm>
            <a:off x="2339752" y="5157192"/>
            <a:ext cx="5400600" cy="12186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 «Научно-технический центр</a:t>
            </a:r>
            <a:br>
              <a:rPr 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«ПРИВОД-Н»</a:t>
            </a:r>
            <a:endParaRPr lang="ru-RU" sz="1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13176"/>
            <a:ext cx="1750432" cy="1667512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ichugin\Desktop\0001-003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05064"/>
            <a:ext cx="5040560" cy="1122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3562"/>
          </a:xfrm>
        </p:spPr>
        <p:txBody>
          <a:bodyPr/>
          <a:lstStyle/>
          <a:p>
            <a: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 проведения капитального ремонта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E8470B7-0435-45BB-9334-6B44C876895F}"/>
              </a:ext>
            </a:extLst>
          </p:cNvPr>
          <p:cNvSpPr/>
          <p:nvPr/>
        </p:nvSpPr>
        <p:spPr>
          <a:xfrm>
            <a:off x="0" y="908720"/>
            <a:ext cx="92525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Основные недостатки маневровых локомотивов, эксплуатирующихся на железных дорогах, связаны  с неоправданно высоким расходом топлива за счет неэффективного режима работы дизеля, сопровождающимся большим выбросом в окружающую среду продуктов сгорания.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Основными причинами неэффективного режима работы и избыточного расхода топлива являются: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- частые простои с дизелем, работающем на холостом ходу (свыше 6 ч за смену);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- нестабильная работа дизеля с переходами от холостого хода на тягу; 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- частая работа дизеля в форсированном режиме при неполном сгорании топлива.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Статистические характеристики работы маневровых тепловозов: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- пробег за смену (12ч) до 40 км;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- средняя скорость 8 км/ч;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           - максимальная мощность 700 кВт, при средней мощности 300 кВт.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i="1" dirty="0">
                <a:solidFill>
                  <a:prstClr val="black"/>
                </a:solidFill>
              </a:rPr>
              <a:t>В стоимости 10-ти летнего жизненного цикла эксплуатации тепловоза </a:t>
            </a:r>
          </a:p>
          <a:p>
            <a:pPr lvl="0"/>
            <a:r>
              <a:rPr lang="ru-RU" i="1" dirty="0">
                <a:solidFill>
                  <a:prstClr val="black"/>
                </a:solidFill>
              </a:rPr>
              <a:t>68% составляют затраты на топливо, 25% обслуживание и ремонты, и только 6% - первоначальная стоимость тепловоза.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60648"/>
            <a:ext cx="82296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30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Вариант проведения капитального ремонта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F434BB1-884E-427C-AD51-DA541DF539A5}"/>
              </a:ext>
            </a:extLst>
          </p:cNvPr>
          <p:cNvSpPr/>
          <p:nvPr/>
        </p:nvSpPr>
        <p:spPr>
          <a:xfrm>
            <a:off x="31305" y="980728"/>
            <a:ext cx="374860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Суммарно на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промышленных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предприятиях насчитывается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более десяти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тысяч тепловозов ТГМ6 и ТГМ4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Замена гидромеханической передачи на электромеханическую с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индукторным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тяговым приводом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Основания: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высокая степень износа локомотивов;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большой удельный расход ГСМ;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высокая стоимость технического обслуживания;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высокие эксплуатационные затраты;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низкие тяговые свойства;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низкая эффективность локомотивов на маневровых режимах работы;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несоответствие экологическим нормам;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отсутствие функций диагностики и прогнозирования;</a:t>
            </a:r>
          </a:p>
          <a:p>
            <a:pPr lvl="0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</a:rPr>
              <a:t>- отсутствие автономного подогрева теплоносителей в отстое.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68DB48-743B-4EBA-BE4C-D794FC14BF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5781" y="1332032"/>
            <a:ext cx="5406915" cy="432921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f:\Календарь1\GIF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227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E2A54A0-BE4E-468F-89E4-C28EBA1FE255}"/>
              </a:ext>
            </a:extLst>
          </p:cNvPr>
          <p:cNvSpPr/>
          <p:nvPr/>
        </p:nvSpPr>
        <p:spPr>
          <a:xfrm>
            <a:off x="0" y="0"/>
            <a:ext cx="9157252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Основные принципы </a:t>
            </a:r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модернизации </a:t>
            </a:r>
          </a:p>
          <a:p>
            <a:pPr lvl="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 переводом тепловоза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на электромеханическую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трансмиссию (ЭМТ)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при капитальном ремонте: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замена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дизеля на два современных экономичных, экологичных, дешевых дизельных двигателя с топливными и масляными системами, системами охлаждения, электрооборудования, агрегатированных с двумя асинхронными мотор – генераторами (АМГ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);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демонтаж штатной гидропередачи и установка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двух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тяговых реактивно-индукторных двигателей (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ТРИД);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установка силовых преобразователей для АМГ и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ТРИД;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демонтаж гидропередач компрессора и системы охлаждения ДВС, замена на регулируемый электропривод винтового компрессора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модернизация кабины машиниста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</a:rPr>
              <a:t>установка вспомогательного оборудования.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Овал 6"/>
          <p:cNvSpPr/>
          <p:nvPr/>
        </p:nvSpPr>
        <p:spPr>
          <a:xfrm>
            <a:off x="6311595" y="4615131"/>
            <a:ext cx="1178606" cy="8400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A861128-DED6-4098-A829-1F0DA68F220B}"/>
              </a:ext>
            </a:extLst>
          </p:cNvPr>
          <p:cNvSpPr/>
          <p:nvPr/>
        </p:nvSpPr>
        <p:spPr>
          <a:xfrm>
            <a:off x="5631665" y="1196752"/>
            <a:ext cx="351233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Два АМГ. Один работает 80% времени работы тепловоза. Два – на длительной вывозной работе.</a:t>
            </a:r>
          </a:p>
          <a:p>
            <a:r>
              <a:rPr lang="ru-RU" altLang="ru-RU" sz="1400" b="1" dirty="0"/>
              <a:t>АМГ работает как генератор в режиме тяги и как двигатель</a:t>
            </a:r>
          </a:p>
          <a:p>
            <a:pPr marL="171450" indent="-171450">
              <a:buFontTx/>
              <a:buChar char="-"/>
            </a:pPr>
            <a:r>
              <a:rPr lang="ru-RU" altLang="ru-RU" sz="1400" b="1" dirty="0"/>
              <a:t>в режиме запуска ДВС от КТЭО (старт-стопный режим для экономии топлива);</a:t>
            </a:r>
          </a:p>
          <a:p>
            <a:pPr marL="171450" indent="-171450">
              <a:buFontTx/>
              <a:buChar char="-"/>
            </a:pPr>
            <a:r>
              <a:rPr lang="ru-RU" altLang="ru-RU" sz="1400" b="1" dirty="0"/>
              <a:t>в режиме торможения через ДВС.</a:t>
            </a:r>
          </a:p>
          <a:p>
            <a:pPr marL="171450" indent="-171450">
              <a:buFontTx/>
              <a:buChar char="-"/>
            </a:pPr>
            <a:endParaRPr lang="ru-RU" altLang="ru-RU" sz="1400" b="1" dirty="0"/>
          </a:p>
          <a:p>
            <a:r>
              <a:rPr lang="ru-RU" altLang="ru-RU" sz="1400" b="1" dirty="0"/>
              <a:t>АМГ обеспечивает с двух квадрантным СП любое напряжение на шине независимо от частоты вращения ДВС</a:t>
            </a:r>
          </a:p>
          <a:p>
            <a:r>
              <a:rPr lang="ru-RU" altLang="ru-RU" sz="1400" b="1" dirty="0"/>
              <a:t>(обеспечивая регулирование ДВС в режиме максимальной топливной эффективности).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20C681-7C77-455C-A18C-3A04C9310BE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636" y="1189510"/>
            <a:ext cx="545215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f:\Календарь1\GIF3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Структурная Схема</a:t>
            </a:r>
            <a:b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силовых электрических цепей тепловоза</a:t>
            </a:r>
            <a:endParaRPr lang="ru-RU" sz="2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205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396536" cy="563562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  <a:t>Процесс комплексного проведения капитального ремонта ТГМ6А</a:t>
            </a:r>
            <a:br>
              <a:rPr lang="ru-RU" sz="2600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sz="26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" y="1196752"/>
            <a:ext cx="4300166" cy="2231732"/>
          </a:xfrm>
          <a:prstGeom prst="rect">
            <a:avLst/>
          </a:prstGeom>
        </p:spPr>
      </p:pic>
      <p:pic>
        <p:nvPicPr>
          <p:cNvPr id="7" name="Picture 3" descr="C:\Рабочая\Документы\СУПЕР ПРОЕКТ\Картинки\ТГМ6А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95" y="1196752"/>
            <a:ext cx="4597202" cy="23883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2"/>
          <p:cNvSpPr/>
          <p:nvPr/>
        </p:nvSpPr>
        <p:spPr>
          <a:xfrm>
            <a:off x="4283968" y="1998065"/>
            <a:ext cx="735352" cy="39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11"/>
          <p:cNvSpPr/>
          <p:nvPr/>
        </p:nvSpPr>
        <p:spPr>
          <a:xfrm rot="5400000">
            <a:off x="6272970" y="3571571"/>
            <a:ext cx="735352" cy="39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468418" cy="2587453"/>
          </a:xfrm>
          <a:prstGeom prst="rect">
            <a:avLst/>
          </a:prstGeom>
        </p:spPr>
      </p:pic>
      <p:sp>
        <p:nvSpPr>
          <p:cNvPr id="11" name="Стрелка вправо 12"/>
          <p:cNvSpPr/>
          <p:nvPr/>
        </p:nvSpPr>
        <p:spPr>
          <a:xfrm rot="10800000">
            <a:off x="3916292" y="4135685"/>
            <a:ext cx="735352" cy="39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7030DAD-EF82-4921-9F51-026A04FCC4F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4149080"/>
            <a:ext cx="4419600" cy="2286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4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f:\Календарь1\GIF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Блок – схема КТЭО для ТЭМ-6м</a:t>
            </a:r>
            <a:b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DF9653-72DB-4CE6-9414-DB4785BC6B9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3716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f:\Календарь1\GIF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35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Блок – схема КТЭО для ТЭМ-4г</a:t>
            </a:r>
            <a:b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f:\Календарь1\GIF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980728"/>
            <a:ext cx="8195580" cy="5518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4" name="Схема 71683"/>
          <p:cNvGraphicFramePr/>
          <p:nvPr>
            <p:extLst>
              <p:ext uri="{D42A27DB-BD31-4B8C-83A1-F6EECF244321}">
                <p14:modId xmlns:p14="http://schemas.microsoft.com/office/powerpoint/2010/main" xmlns="" val="281290114"/>
              </p:ext>
            </p:extLst>
          </p:nvPr>
        </p:nvGraphicFramePr>
        <p:xfrm>
          <a:off x="-2124744" y="1006674"/>
          <a:ext cx="13465496" cy="538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707904" y="2996952"/>
            <a:ext cx="1872208" cy="180020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549994"/>
          </a:xfrm>
        </p:spPr>
        <p:txBody>
          <a:bodyPr/>
          <a:lstStyle/>
          <a:p>
            <a:pPr lvl="0" algn="ctr"/>
            <a:r>
              <a:rPr lang="ru-RU" sz="2000" b="1" cap="all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r>
              <a:rPr lang="ru-RU" sz="2000" b="1" cap="all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индукторного электропривода</a:t>
            </a:r>
            <a:endParaRPr lang="ru-RU" sz="2000" b="1" cap="all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Овал 6"/>
          <p:cNvSpPr/>
          <p:nvPr/>
        </p:nvSpPr>
        <p:spPr>
          <a:xfrm>
            <a:off x="6311595" y="4615131"/>
            <a:ext cx="1178606" cy="8400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22575" y="3142987"/>
            <a:ext cx="1656183" cy="1540326"/>
            <a:chOff x="2863061" y="1400466"/>
            <a:chExt cx="2454052" cy="2095610"/>
          </a:xfrm>
          <a:effectLst>
            <a:outerShdw dist="50800" dir="14460000" algn="br" rotWithShape="0">
              <a:schemeClr val="bg1"/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63061" y="1400466"/>
              <a:ext cx="2454052" cy="2095610"/>
            </a:xfrm>
            <a:prstGeom prst="roundRect">
              <a:avLst/>
            </a:prstGeom>
            <a:blipFill rotWithShape="0">
              <a:blip r:embed="rId8" cstate="print"/>
              <a:stretch>
                <a:fillRect/>
              </a:stretch>
            </a:blipFill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12"/>
            <p:cNvSpPr/>
            <p:nvPr/>
          </p:nvSpPr>
          <p:spPr>
            <a:xfrm>
              <a:off x="2965360" y="1502765"/>
              <a:ext cx="2249454" cy="1891012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800" kern="1200" dirty="0" smtClean="0"/>
                <a:t>.</a:t>
              </a:r>
              <a:endParaRPr lang="ru-RU" sz="800" kern="1200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6534260"/>
            <a:ext cx="1475656" cy="3237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Нижний колонтитул 3"/>
          <p:cNvSpPr txBox="1">
            <a:spLocks/>
          </p:cNvSpPr>
          <p:nvPr/>
        </p:nvSpPr>
        <p:spPr bwMode="auto">
          <a:xfrm>
            <a:off x="6569714" y="6537325"/>
            <a:ext cx="2574286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ЗАО «НТЦ «ПРИВОД-Н»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f:\Календарь1\GIF3.gif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423444"/>
            <a:ext cx="576064" cy="506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6528821"/>
            <a:ext cx="1296143" cy="32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6462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29gl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11827</TotalTime>
  <Words>1020</Words>
  <Application>Microsoft Office PowerPoint</Application>
  <PresentationFormat>Экран (4:3)</PresentationFormat>
  <Paragraphs>108</Paragraphs>
  <Slides>13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cdb2004c029gl</vt:lpstr>
      <vt:lpstr>Image</vt:lpstr>
      <vt:lpstr>  Модернизация маневровых тепловозов ТГМ6/ТГМ4              с заменой гидромеханической передачи на электромеханическую                                 Техническое предложение                         </vt:lpstr>
      <vt:lpstr>Вариант проведения капитального ремонта  </vt:lpstr>
      <vt:lpstr>Слайд 3</vt:lpstr>
      <vt:lpstr>Слайд 4</vt:lpstr>
      <vt:lpstr>Слайд 5</vt:lpstr>
      <vt:lpstr>Процесс комплексного проведения капитального ремонта ТГМ6А </vt:lpstr>
      <vt:lpstr>Блок – схема КТЭО для ТЭМ-6м </vt:lpstr>
      <vt:lpstr>Блок – схема КТЭО для ТЭМ-4г </vt:lpstr>
      <vt:lpstr>Особенности индукторного электропривода</vt:lpstr>
      <vt:lpstr>ЭЛЕКТРОПЕРЕДАЧА</vt:lpstr>
      <vt:lpstr>ЭЛЕКТРОПЕРЕДАЧА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Пользователь</dc:creator>
  <cp:lastModifiedBy>Pichugin</cp:lastModifiedBy>
  <cp:revision>676</cp:revision>
  <cp:lastPrinted>2013-09-20T08:38:38Z</cp:lastPrinted>
  <dcterms:created xsi:type="dcterms:W3CDTF">2012-11-26T11:19:02Z</dcterms:created>
  <dcterms:modified xsi:type="dcterms:W3CDTF">2019-11-07T11:43:14Z</dcterms:modified>
</cp:coreProperties>
</file>